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256" r:id="rId2"/>
    <p:sldId id="257" r:id="rId3"/>
    <p:sldId id="258" r:id="rId4"/>
    <p:sldId id="282" r:id="rId5"/>
    <p:sldId id="283" r:id="rId6"/>
    <p:sldId id="259" r:id="rId7"/>
    <p:sldId id="260" r:id="rId8"/>
    <p:sldId id="261" r:id="rId9"/>
    <p:sldId id="266" r:id="rId10"/>
    <p:sldId id="267" r:id="rId11"/>
    <p:sldId id="268" r:id="rId12"/>
    <p:sldId id="269" r:id="rId13"/>
    <p:sldId id="270" r:id="rId14"/>
    <p:sldId id="284" r:id="rId15"/>
    <p:sldId id="271" r:id="rId16"/>
    <p:sldId id="285" r:id="rId17"/>
    <p:sldId id="272" r:id="rId18"/>
    <p:sldId id="286" r:id="rId19"/>
    <p:sldId id="287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8" r:id="rId30"/>
    <p:sldId id="289" r:id="rId31"/>
    <p:sldId id="290" r:id="rId32"/>
    <p:sldId id="291" r:id="rId33"/>
    <p:sldId id="292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E4108-F11C-4DC4-9B75-2D3832665D79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A2536-287A-458C-A30E-E2BE2A8A7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19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5C818D12-357F-4817-B911-8DAE78A434C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9286034D-FFDF-4D10-983C-9B7D7A41A413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SzPct val="45000"/>
                <a:buFont typeface="Wingdings" panose="05000000000000000000" pitchFamily="2" charset="2"/>
                <a:buNone/>
              </a:pPr>
              <a:t>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>
            <a:extLst>
              <a:ext uri="{FF2B5EF4-FFF2-40B4-BE49-F238E27FC236}">
                <a16:creationId xmlns:a16="http://schemas.microsoft.com/office/drawing/2014/main" id="{77E8CC6C-38DD-4B34-A37A-4AC97416A4BC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767DD508-9E0A-455C-9F30-BA20DB0BFDAD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9279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8289E-DFEF-4275-8C54-81C6B8D2D7D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35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D95446DF-FFE5-4C21-83F4-5A682D00ABC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0088B910-8EB4-4546-AD3B-22723C99240E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SzPct val="45000"/>
                <a:buFont typeface="Wingdings" panose="05000000000000000000" pitchFamily="2" charset="2"/>
                <a:buNone/>
              </a:pPr>
              <a:t>20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47" name="Rectangle 1">
            <a:extLst>
              <a:ext uri="{FF2B5EF4-FFF2-40B4-BE49-F238E27FC236}">
                <a16:creationId xmlns:a16="http://schemas.microsoft.com/office/drawing/2014/main" id="{8FF1E0F8-58CF-4970-94A3-9769C2B1B2E3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7DE789CD-A7BC-4324-94BB-5955E00FEAD1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3564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CEFB7D99-C1CD-4385-A4C6-180EBF75AF8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A7F47ADE-E364-4801-B72B-60A646614379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SzPct val="45000"/>
                <a:buFont typeface="Wingdings" panose="05000000000000000000" pitchFamily="2" charset="2"/>
                <a:buNone/>
              </a:pPr>
              <a:t>21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5" name="Rectangle 1">
            <a:extLst>
              <a:ext uri="{FF2B5EF4-FFF2-40B4-BE49-F238E27FC236}">
                <a16:creationId xmlns:a16="http://schemas.microsoft.com/office/drawing/2014/main" id="{A3DBD740-0D98-4E44-8CE7-AD3656FA26B3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43740F24-3C3C-461D-8EBC-2598E5E76F74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0314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6A0016E3-2423-471B-B236-46B10BA5C64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B01E58B9-1F4B-4073-9995-A7DEB141A759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SzPct val="45000"/>
                <a:buFont typeface="Wingdings" panose="05000000000000000000" pitchFamily="2" charset="2"/>
                <a:buNone/>
              </a:pPr>
              <a:t>22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43" name="Rectangle 1">
            <a:extLst>
              <a:ext uri="{FF2B5EF4-FFF2-40B4-BE49-F238E27FC236}">
                <a16:creationId xmlns:a16="http://schemas.microsoft.com/office/drawing/2014/main" id="{09556618-7911-4DB2-9FB1-E82EA66D9A5D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4" name="Rectangle 2">
            <a:extLst>
              <a:ext uri="{FF2B5EF4-FFF2-40B4-BE49-F238E27FC236}">
                <a16:creationId xmlns:a16="http://schemas.microsoft.com/office/drawing/2014/main" id="{B03F02DE-4E48-4726-864B-861533A47864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3817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E2B827D4-4138-4CF3-A142-1D3C5922F79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CB776417-71EA-4C52-A49E-06EAB6C016D3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SzPct val="45000"/>
                <a:buFont typeface="Wingdings" panose="05000000000000000000" pitchFamily="2" charset="2"/>
                <a:buNone/>
              </a:pPr>
              <a:t>23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1" name="Rectangle 1">
            <a:extLst>
              <a:ext uri="{FF2B5EF4-FFF2-40B4-BE49-F238E27FC236}">
                <a16:creationId xmlns:a16="http://schemas.microsoft.com/office/drawing/2014/main" id="{995076EA-37B3-49D5-A1CC-2CE5E127D11E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2" name="Rectangle 2">
            <a:extLst>
              <a:ext uri="{FF2B5EF4-FFF2-40B4-BE49-F238E27FC236}">
                <a16:creationId xmlns:a16="http://schemas.microsoft.com/office/drawing/2014/main" id="{79D13AAE-B432-4425-8F4F-534C2EEAA0E3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6448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5BCF0603-83DA-4369-9BFA-64B071B5C9D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4544A436-91E8-4F4E-B934-275352EF3145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SzPct val="45000"/>
                <a:buFont typeface="Wingdings" panose="05000000000000000000" pitchFamily="2" charset="2"/>
                <a:buNone/>
              </a:pPr>
              <a:t>24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39" name="Rectangle 1">
            <a:extLst>
              <a:ext uri="{FF2B5EF4-FFF2-40B4-BE49-F238E27FC236}">
                <a16:creationId xmlns:a16="http://schemas.microsoft.com/office/drawing/2014/main" id="{34779735-225E-4575-82E0-5C6B2802CFE5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>
            <a:extLst>
              <a:ext uri="{FF2B5EF4-FFF2-40B4-BE49-F238E27FC236}">
                <a16:creationId xmlns:a16="http://schemas.microsoft.com/office/drawing/2014/main" id="{5CE50136-8CB4-4F49-AC8D-227D5B3FCAE4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1410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CD1D03BB-9DDF-4EEF-A059-DC2AB7BB266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6FF2997A-69FE-431D-8330-E8189840A7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SzPct val="45000"/>
                <a:buFont typeface="Wingdings" panose="05000000000000000000" pitchFamily="2" charset="2"/>
                <a:buNone/>
              </a:pPr>
              <a:t>25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87" name="Rectangle 1">
            <a:extLst>
              <a:ext uri="{FF2B5EF4-FFF2-40B4-BE49-F238E27FC236}">
                <a16:creationId xmlns:a16="http://schemas.microsoft.com/office/drawing/2014/main" id="{D6516DEF-DCD3-4737-8BFD-32D6278D924B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8" name="Rectangle 2">
            <a:extLst>
              <a:ext uri="{FF2B5EF4-FFF2-40B4-BE49-F238E27FC236}">
                <a16:creationId xmlns:a16="http://schemas.microsoft.com/office/drawing/2014/main" id="{B2D3FF46-0724-4307-B6E0-0F4E19541097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8371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6EC62EF5-A024-4E4D-AEA6-0635AC821C7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AE57FC15-60C9-431B-B219-B26D28527DF7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SzPct val="45000"/>
                <a:buFont typeface="Wingdings" panose="05000000000000000000" pitchFamily="2" charset="2"/>
                <a:buNone/>
              </a:pPr>
              <a:t>26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035" name="Rectangle 1">
            <a:extLst>
              <a:ext uri="{FF2B5EF4-FFF2-40B4-BE49-F238E27FC236}">
                <a16:creationId xmlns:a16="http://schemas.microsoft.com/office/drawing/2014/main" id="{C8B76BFD-23E8-47A3-B661-000893BDA896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6" name="Rectangle 2">
            <a:extLst>
              <a:ext uri="{FF2B5EF4-FFF2-40B4-BE49-F238E27FC236}">
                <a16:creationId xmlns:a16="http://schemas.microsoft.com/office/drawing/2014/main" id="{C7CFCE62-7E79-40A0-8DF5-735A0DE976FF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9692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9B20218D-22A7-419B-813C-4A0C8706521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787FA58E-07C4-4154-97B0-E2C301E1C080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SzPct val="45000"/>
                <a:buFont typeface="Wingdings" panose="05000000000000000000" pitchFamily="2" charset="2"/>
                <a:buNone/>
              </a:pPr>
              <a:t>27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31" name="Rectangle 1">
            <a:extLst>
              <a:ext uri="{FF2B5EF4-FFF2-40B4-BE49-F238E27FC236}">
                <a16:creationId xmlns:a16="http://schemas.microsoft.com/office/drawing/2014/main" id="{7906951E-69B8-4645-8479-ADC950F22EB6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2" name="Rectangle 2">
            <a:extLst>
              <a:ext uri="{FF2B5EF4-FFF2-40B4-BE49-F238E27FC236}">
                <a16:creationId xmlns:a16="http://schemas.microsoft.com/office/drawing/2014/main" id="{D217CF99-1C94-47C5-819C-1B08A3E336F0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141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5A7E60CF-92CF-4788-8FC0-57CDA20CD6E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62060E05-B21A-488A-89F1-45BDA0C4AE4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SzPct val="45000"/>
                <a:buFont typeface="Wingdings" panose="05000000000000000000" pitchFamily="2" charset="2"/>
                <a:buNone/>
              </a:pPr>
              <a:t>28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179" name="Rectangle 1">
            <a:extLst>
              <a:ext uri="{FF2B5EF4-FFF2-40B4-BE49-F238E27FC236}">
                <a16:creationId xmlns:a16="http://schemas.microsoft.com/office/drawing/2014/main" id="{19BD5376-6477-4697-A87D-41D2AF41930D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80" name="Rectangle 2">
            <a:extLst>
              <a:ext uri="{FF2B5EF4-FFF2-40B4-BE49-F238E27FC236}">
                <a16:creationId xmlns:a16="http://schemas.microsoft.com/office/drawing/2014/main" id="{A2ECFF44-F210-409E-AEF6-180924DDDE72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7876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73357D3F-2747-495F-8969-630012D68E0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A085D217-8362-4D02-A6F0-29FC51C8E82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SzPct val="45000"/>
                <a:buFont typeface="Wingdings" panose="05000000000000000000" pitchFamily="2" charset="2"/>
                <a:buNone/>
              </a:pPr>
              <a:t>10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59" name="Rectangle 1">
            <a:extLst>
              <a:ext uri="{FF2B5EF4-FFF2-40B4-BE49-F238E27FC236}">
                <a16:creationId xmlns:a16="http://schemas.microsoft.com/office/drawing/2014/main" id="{9527EED2-C1D9-4EFB-8EAB-D5692E50170B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0" name="Rectangle 2">
            <a:extLst>
              <a:ext uri="{FF2B5EF4-FFF2-40B4-BE49-F238E27FC236}">
                <a16:creationId xmlns:a16="http://schemas.microsoft.com/office/drawing/2014/main" id="{703C91C5-4CDC-4219-A793-82D9500CC85C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3053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39415A-B521-4F7F-A643-226006E1324A}" type="slidenum">
              <a:rPr lang="en-US"/>
              <a:pPr/>
              <a:t>52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289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7782C1-5971-46AE-9C69-BC71FFCA184F}" type="slidenum">
              <a:rPr lang="en-US"/>
              <a:pPr/>
              <a:t>53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73783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FFEEDE-B66C-43E5-938F-6A00FE0EFCEE}" type="slidenum">
              <a:rPr lang="en-US"/>
              <a:pPr/>
              <a:t>54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12824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40559F-4B56-4388-9EE8-1928D46B4016}" type="slidenum">
              <a:rPr lang="en-US"/>
              <a:pPr/>
              <a:t>55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8460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88C986-B138-41DA-BB15-8A6870FDF945}" type="slidenum">
              <a:rPr lang="en-US"/>
              <a:pPr/>
              <a:t>56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6225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326374-8F65-4850-B14B-BB6E818DF5C3}" type="slidenum">
              <a:rPr lang="en-US"/>
              <a:pPr/>
              <a:t>57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2313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CC3382-3857-4946-BEAA-FA69FD19083B}" type="slidenum">
              <a:rPr lang="en-US"/>
              <a:pPr/>
              <a:t>58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22486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321E32-49A0-427B-AC12-C792AF2F204D}" type="slidenum">
              <a:rPr lang="en-US"/>
              <a:pPr/>
              <a:t>59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5817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895365-36EF-4546-939F-5CDBA3B371FC}" type="slidenum">
              <a:rPr lang="en-US"/>
              <a:pPr/>
              <a:t>60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763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1345F9-3603-40FC-BEFE-1642BA6E65E3}" type="slidenum">
              <a:rPr lang="en-US"/>
              <a:pPr/>
              <a:t>61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0943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2906B7E5-7738-4435-A8EB-20D0574092D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D90B1550-CB52-4A97-A186-2D666856A8D5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SzPct val="45000"/>
                <a:buFont typeface="Wingdings" panose="05000000000000000000" pitchFamily="2" charset="2"/>
                <a:buNone/>
              </a:pPr>
              <a:t>11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07" name="Rectangle 1">
            <a:extLst>
              <a:ext uri="{FF2B5EF4-FFF2-40B4-BE49-F238E27FC236}">
                <a16:creationId xmlns:a16="http://schemas.microsoft.com/office/drawing/2014/main" id="{2E1E856E-ED4E-4CDC-B60A-B647D9B51108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9733DD5D-1B9F-4396-B886-5963B9D806FF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30878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73BC65-BB27-4032-89BC-0D3CEB9823DF}" type="slidenum">
              <a:rPr lang="en-US"/>
              <a:pPr/>
              <a:t>62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77075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82DF5B-5D98-4341-9A1A-43D9E08AEA5A}" type="slidenum">
              <a:rPr lang="en-US"/>
              <a:pPr/>
              <a:t>63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7368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34BBD8-C978-4BCF-BA48-1523F4390838}" type="slidenum">
              <a:rPr lang="en-US"/>
              <a:pPr/>
              <a:t>64</a:t>
            </a:fld>
            <a:endParaRPr 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10207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EF7A29-CBA7-4EA8-97E3-0DE2222B0375}" type="slidenum">
              <a:rPr lang="en-US"/>
              <a:pPr/>
              <a:t>65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178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B4F7E7-0EDC-4397-B895-234A44826F0A}" type="slidenum">
              <a:rPr lang="en-US"/>
              <a:pPr/>
              <a:t>67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4213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34BC71-E658-49B9-8F72-58347919EDFE}" type="slidenum">
              <a:rPr lang="en-US"/>
              <a:pPr/>
              <a:t>68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688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98EF48-3FFA-48D5-AE74-ACD51D8AA131}" type="slidenum">
              <a:rPr lang="en-US"/>
              <a:pPr/>
              <a:t>69</a:t>
            </a:fld>
            <a:endParaRPr 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80734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74EE20-F9C2-4C57-9EFB-098E2369E228}" type="slidenum">
              <a:rPr lang="en-US"/>
              <a:pPr/>
              <a:t>70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29635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755913-A49F-4CD6-B87D-4E4821EE4221}" type="slidenum">
              <a:rPr lang="en-US"/>
              <a:pPr/>
              <a:t>71</a:t>
            </a:fld>
            <a:endParaRPr 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69163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FB6EF6-B611-4F06-8E55-E09E80977651}" type="slidenum">
              <a:rPr lang="en-US"/>
              <a:pPr/>
              <a:t>72</a:t>
            </a:fld>
            <a:endParaRPr 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ea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3426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33D7374D-7FCD-4880-806B-9FC6124A5C2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CE4AF7CB-2036-4F44-9CCD-BC702B73ED70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SzPct val="45000"/>
                <a:buFont typeface="Wingdings" panose="05000000000000000000" pitchFamily="2" charset="2"/>
                <a:buNone/>
              </a:pPr>
              <a:t>12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5" name="Rectangle 1">
            <a:extLst>
              <a:ext uri="{FF2B5EF4-FFF2-40B4-BE49-F238E27FC236}">
                <a16:creationId xmlns:a16="http://schemas.microsoft.com/office/drawing/2014/main" id="{9E4049DD-A87D-457A-ABF3-AD0F6E7A3019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406F9421-B257-4FD9-AA94-88105B39F6F1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66948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A2536-287A-458C-A30E-E2BE2A8A771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44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08A685A5-C8D7-41AA-ACE7-9FCBA60D75F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1CF78844-F905-41A1-9240-5A8B914EC20E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SzPct val="45000"/>
                <a:buFont typeface="Wingdings" panose="05000000000000000000" pitchFamily="2" charset="2"/>
                <a:buNone/>
              </a:pPr>
              <a:t>13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3" name="Rectangle 1">
            <a:extLst>
              <a:ext uri="{FF2B5EF4-FFF2-40B4-BE49-F238E27FC236}">
                <a16:creationId xmlns:a16="http://schemas.microsoft.com/office/drawing/2014/main" id="{931BCD18-7A32-4EB2-816E-8CF2CD93FE23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DAC9A49-FD8F-4C16-B329-98BE21118D06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2419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8289E-DFEF-4275-8C54-81C6B8D2D7D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34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7045D7EE-354D-4F24-8200-B15A628ECDE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97F99D3C-D55B-4E93-8715-BB6983333546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SzPct val="45000"/>
                <a:buFont typeface="Wingdings" panose="05000000000000000000" pitchFamily="2" charset="2"/>
                <a:buNone/>
              </a:pPr>
              <a:t>15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1" name="Rectangle 1">
            <a:extLst>
              <a:ext uri="{FF2B5EF4-FFF2-40B4-BE49-F238E27FC236}">
                <a16:creationId xmlns:a16="http://schemas.microsoft.com/office/drawing/2014/main" id="{D5A8EE18-E789-49CC-A8CB-8FD9050F204B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2" name="Rectangle 2">
            <a:extLst>
              <a:ext uri="{FF2B5EF4-FFF2-40B4-BE49-F238E27FC236}">
                <a16:creationId xmlns:a16="http://schemas.microsoft.com/office/drawing/2014/main" id="{9F856222-9703-4D09-8650-16002A62FE7B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8992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DC42614B-99CA-4F39-9E75-960A63DE8B1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45000"/>
              <a:buFont typeface="Wingdings" panose="05000000000000000000" pitchFamily="2" charset="2"/>
              <a:buNone/>
            </a:pPr>
            <a:fld id="{3E58CE9E-D564-4D50-BFAD-95DD8C881479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SzPct val="45000"/>
                <a:buFont typeface="Wingdings" panose="05000000000000000000" pitchFamily="2" charset="2"/>
                <a:buNone/>
              </a:pPr>
              <a:t>17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699" name="Rectangle 1">
            <a:extLst>
              <a:ext uri="{FF2B5EF4-FFF2-40B4-BE49-F238E27FC236}">
                <a16:creationId xmlns:a16="http://schemas.microsoft.com/office/drawing/2014/main" id="{7E931FCA-F564-4B06-9DE9-50F0741BBAA5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0" name="Rectangle 2">
            <a:extLst>
              <a:ext uri="{FF2B5EF4-FFF2-40B4-BE49-F238E27FC236}">
                <a16:creationId xmlns:a16="http://schemas.microsoft.com/office/drawing/2014/main" id="{1337A2D7-2517-410B-808A-872CEEEDEE97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8552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8289E-DFEF-4275-8C54-81C6B8D2D7D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5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D8508-64CE-4B5C-BA40-90EB229E96BB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C38E493D-76D4-41A5-BE17-2ADF72180FB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619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D8508-64CE-4B5C-BA40-90EB229E96BB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493D-76D4-41A5-BE17-2ADF72180FBE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8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D8508-64CE-4B5C-BA40-90EB229E96BB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493D-76D4-41A5-BE17-2ADF72180FB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73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D8508-64CE-4B5C-BA40-90EB229E96BB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493D-76D4-41A5-BE17-2ADF72180FBE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267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D8508-64CE-4B5C-BA40-90EB229E96BB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493D-76D4-41A5-BE17-2ADF72180FB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678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D8508-64CE-4B5C-BA40-90EB229E96BB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493D-76D4-41A5-BE17-2ADF72180FBE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129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D8508-64CE-4B5C-BA40-90EB229E96BB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493D-76D4-41A5-BE17-2ADF72180FBE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703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D8508-64CE-4B5C-BA40-90EB229E96BB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493D-76D4-41A5-BE17-2ADF72180FBE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754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D8508-64CE-4B5C-BA40-90EB229E96BB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493D-76D4-41A5-BE17-2ADF72180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52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D8508-64CE-4B5C-BA40-90EB229E96BB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493D-76D4-41A5-BE17-2ADF72180FBE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56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EDD8508-64CE-4B5C-BA40-90EB229E96BB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493D-76D4-41A5-BE17-2ADF72180FBE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492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D8508-64CE-4B5C-BA40-90EB229E96BB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38E493D-76D4-41A5-BE17-2ADF72180FB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508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hyperlink" Target="http://www.cc.gatech.edu/~rehg/Papers/SkinDetect-IJCV.pdf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B1224-C91B-45F3-AAEA-9FE6D5D7A6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Digital Image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131FF3-7DF8-491E-B13A-5E7261F2A5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93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Date Placeholder 3">
            <a:extLst>
              <a:ext uri="{FF2B5EF4-FFF2-40B4-BE49-F238E27FC236}">
                <a16:creationId xmlns:a16="http://schemas.microsoft.com/office/drawing/2014/main" id="{05476B3B-E06E-45EC-9F8B-0A862E970FA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1825625" y="6259513"/>
            <a:ext cx="2287588" cy="4746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5841" name="Rectangle 1">
            <a:extLst>
              <a:ext uri="{FF2B5EF4-FFF2-40B4-BE49-F238E27FC236}">
                <a16:creationId xmlns:a16="http://schemas.microsoft.com/office/drawing/2014/main" id="{CED60A8B-CF9A-4FF1-8481-87D3E8B2F3D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93337" y="163514"/>
            <a:ext cx="854075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altLang="en-US"/>
              <a:t>Image Acquisition Process</a:t>
            </a:r>
          </a:p>
        </p:txBody>
      </p:sp>
      <p:pic>
        <p:nvPicPr>
          <p:cNvPr id="18437" name="Picture 3">
            <a:extLst>
              <a:ext uri="{FF2B5EF4-FFF2-40B4-BE49-F238E27FC236}">
                <a16:creationId xmlns:a16="http://schemas.microsoft.com/office/drawing/2014/main" id="{85B47ABA-9564-4588-BBF1-7F6F1731D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650" y="735014"/>
            <a:ext cx="7600950" cy="52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16384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>
            <a:extLst>
              <a:ext uri="{FF2B5EF4-FFF2-40B4-BE49-F238E27FC236}">
                <a16:creationId xmlns:a16="http://schemas.microsoft.com/office/drawing/2014/main" id="{B98A7BA8-4333-4BA5-BDAF-6FC27BA4189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25625" y="-171450"/>
            <a:ext cx="854075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br>
              <a:rPr lang="en-US" altLang="en-US" dirty="0"/>
            </a:br>
            <a:r>
              <a:rPr lang="en-US" altLang="en-US" dirty="0"/>
              <a:t>A Simple Image Formation Model</a:t>
            </a:r>
          </a:p>
        </p:txBody>
      </p:sp>
      <p:graphicFrame>
        <p:nvGraphicFramePr>
          <p:cNvPr id="20485" name="Object 3">
            <a:extLst>
              <a:ext uri="{FF2B5EF4-FFF2-40B4-BE49-F238E27FC236}">
                <a16:creationId xmlns:a16="http://schemas.microsoft.com/office/drawing/2014/main" id="{31890356-189B-4E0B-897C-938A47FD0F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078665"/>
              </p:ext>
            </p:extLst>
          </p:nvPr>
        </p:nvGraphicFramePr>
        <p:xfrm>
          <a:off x="1489441" y="1881678"/>
          <a:ext cx="8102600" cy="397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r:id="rId4" imgW="4010659" imgH="1805559" progId="">
                  <p:embed/>
                </p:oleObj>
              </mc:Choice>
              <mc:Fallback>
                <p:oleObj r:id="rId4" imgW="4010659" imgH="1805559" progId="">
                  <p:embed/>
                  <p:pic>
                    <p:nvPicPr>
                      <p:cNvPr id="20485" name="Object 3">
                        <a:extLst>
                          <a:ext uri="{FF2B5EF4-FFF2-40B4-BE49-F238E27FC236}">
                            <a16:creationId xmlns:a16="http://schemas.microsoft.com/office/drawing/2014/main" id="{31890356-189B-4E0B-897C-938A47FD0F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441" y="1881678"/>
                        <a:ext cx="8102600" cy="397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81233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ate Placeholder 3">
            <a:extLst>
              <a:ext uri="{FF2B5EF4-FFF2-40B4-BE49-F238E27FC236}">
                <a16:creationId xmlns:a16="http://schemas.microsoft.com/office/drawing/2014/main" id="{BD1F1FB6-F5B0-41E5-BB4E-D00800EA6F4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7D50BE6-8C51-4FA8-8E6B-2A639B35989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25625" y="42863"/>
            <a:ext cx="854075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altLang="en-US"/>
              <a:t>Some Typical Ranges of illumination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B5D0A395-62FC-4A99-9E79-2F6D442AEE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508" y="1348155"/>
            <a:ext cx="9498867" cy="4751022"/>
          </a:xfrm>
        </p:spPr>
        <p:txBody>
          <a:bodyPr/>
          <a:lstStyle/>
          <a:p>
            <a:pPr marL="341313" indent="-341313">
              <a:lnSpc>
                <a:spcPct val="90000"/>
              </a:lnSpc>
              <a:spcBef>
                <a:spcPts val="700"/>
              </a:spcBef>
              <a:buClr>
                <a:srgbClr val="9966FF"/>
              </a:buClr>
              <a:buSzPct val="80000"/>
              <a:buFont typeface="Arial" panose="020B0604020202020204" pitchFamily="34" charset="0"/>
              <a:buChar char="►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sz="2800" dirty="0"/>
              <a:t> Illumination </a:t>
            </a:r>
          </a:p>
          <a:p>
            <a:pPr lvl="1" indent="-284163">
              <a:lnSpc>
                <a:spcPct val="90000"/>
              </a:lnSpc>
              <a:spcBef>
                <a:spcPts val="600"/>
              </a:spcBef>
              <a:buClr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sz="2400" dirty="0"/>
              <a:t>Lumen </a:t>
            </a:r>
            <a:r>
              <a:rPr lang="en-US" altLang="en-US" sz="2000" dirty="0">
                <a:solidFill>
                  <a:srgbClr val="339933"/>
                </a:solidFill>
                <a:cs typeface="Tahoma" panose="020B0604030504040204" pitchFamily="34" charset="0"/>
              </a:rPr>
              <a:t>—</a:t>
            </a:r>
            <a:r>
              <a:rPr lang="en-US" altLang="en-US" sz="2000" dirty="0">
                <a:solidFill>
                  <a:srgbClr val="339933"/>
                </a:solidFill>
              </a:rPr>
              <a:t> </a:t>
            </a:r>
            <a:r>
              <a:rPr lang="en-US" altLang="en-US" dirty="0"/>
              <a:t>A unit of light flow or luminous flux</a:t>
            </a:r>
            <a:r>
              <a:rPr lang="en-US" altLang="en-US" sz="2400" dirty="0"/>
              <a:t> </a:t>
            </a:r>
          </a:p>
          <a:p>
            <a:pPr lvl="1" indent="-284163">
              <a:lnSpc>
                <a:spcPct val="90000"/>
              </a:lnSpc>
              <a:spcBef>
                <a:spcPts val="450"/>
              </a:spcBef>
              <a:buClr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sz="2400" dirty="0"/>
              <a:t>Lumen per square meter (</a:t>
            </a:r>
            <a:r>
              <a:rPr lang="en-US" altLang="en-US" sz="2400" dirty="0" err="1"/>
              <a:t>lm</a:t>
            </a:r>
            <a:r>
              <a:rPr lang="en-US" altLang="en-US" sz="2400" dirty="0"/>
              <a:t>/m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) </a:t>
            </a:r>
            <a:r>
              <a:rPr lang="en-US" altLang="en-US" sz="2000" dirty="0">
                <a:solidFill>
                  <a:srgbClr val="339933"/>
                </a:solidFill>
                <a:cs typeface="Tahoma" panose="020B0604030504040204" pitchFamily="34" charset="0"/>
              </a:rPr>
              <a:t>—</a:t>
            </a:r>
            <a:r>
              <a:rPr lang="en-US" altLang="en-US" sz="2000" dirty="0">
                <a:solidFill>
                  <a:srgbClr val="339933"/>
                </a:solidFill>
              </a:rPr>
              <a:t> </a:t>
            </a:r>
            <a:r>
              <a:rPr lang="en-US" altLang="en-US" dirty="0"/>
              <a:t>The metric unit of measure for illuminance of a surface</a:t>
            </a:r>
          </a:p>
          <a:p>
            <a:pPr lvl="1" indent="-284163">
              <a:lnSpc>
                <a:spcPct val="90000"/>
              </a:lnSpc>
              <a:spcBef>
                <a:spcPts val="450"/>
              </a:spcBef>
              <a:buClr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dirty="0"/>
          </a:p>
          <a:p>
            <a:pPr marL="741363" lvl="1" indent="-282575">
              <a:lnSpc>
                <a:spcPct val="90000"/>
              </a:lnSpc>
              <a:spcBef>
                <a:spcPts val="450"/>
              </a:spcBef>
              <a:buClr>
                <a:srgbClr val="666699"/>
              </a:buClr>
              <a:buFont typeface="Wingdings" panose="05000000000000000000" pitchFamily="2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dirty="0"/>
              <a:t>On a clear day, the sun may produce in excess of 90,000 </a:t>
            </a:r>
            <a:r>
              <a:rPr lang="en-US" altLang="en-US" dirty="0" err="1"/>
              <a:t>lm</a:t>
            </a:r>
            <a:r>
              <a:rPr lang="en-US" altLang="en-US" dirty="0"/>
              <a:t>/m</a:t>
            </a:r>
            <a:r>
              <a:rPr lang="en-US" altLang="en-US" baseline="30000" dirty="0"/>
              <a:t>2</a:t>
            </a:r>
            <a:r>
              <a:rPr lang="en-US" altLang="en-US" dirty="0"/>
              <a:t> of illumination on the surface of the Earth</a:t>
            </a:r>
          </a:p>
          <a:p>
            <a:pPr marL="741363" lvl="1" indent="-282575">
              <a:lnSpc>
                <a:spcPct val="90000"/>
              </a:lnSpc>
              <a:spcBef>
                <a:spcPts val="450"/>
              </a:spcBef>
              <a:buClr>
                <a:srgbClr val="666699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dirty="0"/>
          </a:p>
          <a:p>
            <a:pPr marL="741363" lvl="1" indent="-282575">
              <a:lnSpc>
                <a:spcPct val="90000"/>
              </a:lnSpc>
              <a:spcBef>
                <a:spcPts val="450"/>
              </a:spcBef>
              <a:buClr>
                <a:srgbClr val="666699"/>
              </a:buClr>
              <a:buFont typeface="Wingdings" panose="05000000000000000000" pitchFamily="2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dirty="0"/>
              <a:t>On a cloudy day, the sun may produce less than 10,000 </a:t>
            </a:r>
            <a:r>
              <a:rPr lang="en-US" altLang="en-US" dirty="0" err="1"/>
              <a:t>lm</a:t>
            </a:r>
            <a:r>
              <a:rPr lang="en-US" altLang="en-US" dirty="0"/>
              <a:t>/m</a:t>
            </a:r>
            <a:r>
              <a:rPr lang="en-US" altLang="en-US" baseline="30000" dirty="0"/>
              <a:t>2</a:t>
            </a:r>
            <a:r>
              <a:rPr lang="en-US" altLang="en-US" dirty="0"/>
              <a:t> of illumination on the surface of the Earth</a:t>
            </a:r>
          </a:p>
          <a:p>
            <a:pPr marL="741363" lvl="1" indent="-282575">
              <a:lnSpc>
                <a:spcPct val="90000"/>
              </a:lnSpc>
              <a:spcBef>
                <a:spcPts val="450"/>
              </a:spcBef>
              <a:buClr>
                <a:srgbClr val="666699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dirty="0"/>
          </a:p>
          <a:p>
            <a:pPr marL="741363" lvl="1" indent="-282575">
              <a:lnSpc>
                <a:spcPct val="90000"/>
              </a:lnSpc>
              <a:spcBef>
                <a:spcPts val="450"/>
              </a:spcBef>
              <a:buClr>
                <a:srgbClr val="666699"/>
              </a:buClr>
              <a:buFont typeface="Wingdings" panose="05000000000000000000" pitchFamily="2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dirty="0"/>
              <a:t>On a clear evening, the moon yields about 0.1 </a:t>
            </a:r>
            <a:r>
              <a:rPr lang="en-US" altLang="en-US" dirty="0" err="1"/>
              <a:t>lm</a:t>
            </a:r>
            <a:r>
              <a:rPr lang="en-US" altLang="en-US" dirty="0"/>
              <a:t>/m</a:t>
            </a:r>
            <a:r>
              <a:rPr lang="en-US" altLang="en-US" baseline="30000" dirty="0"/>
              <a:t>2 </a:t>
            </a:r>
            <a:r>
              <a:rPr lang="en-US" altLang="en-US" dirty="0"/>
              <a:t>of illumination </a:t>
            </a:r>
          </a:p>
          <a:p>
            <a:pPr marL="741363" lvl="1" indent="-282575">
              <a:lnSpc>
                <a:spcPct val="90000"/>
              </a:lnSpc>
              <a:spcBef>
                <a:spcPts val="450"/>
              </a:spcBef>
              <a:buClr>
                <a:srgbClr val="666699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dirty="0"/>
          </a:p>
          <a:p>
            <a:pPr marL="741363" lvl="1" indent="-282575">
              <a:lnSpc>
                <a:spcPct val="90000"/>
              </a:lnSpc>
              <a:spcBef>
                <a:spcPts val="450"/>
              </a:spcBef>
              <a:buClr>
                <a:srgbClr val="666699"/>
              </a:buClr>
              <a:buFont typeface="Wingdings" panose="05000000000000000000" pitchFamily="2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dirty="0"/>
              <a:t>The typical illumination level in a commercial office is about 1000 </a:t>
            </a:r>
            <a:r>
              <a:rPr lang="en-US" altLang="en-US" dirty="0" err="1"/>
              <a:t>lm</a:t>
            </a:r>
            <a:r>
              <a:rPr lang="en-US" altLang="en-US" dirty="0"/>
              <a:t>/m</a:t>
            </a:r>
            <a:r>
              <a:rPr lang="en-US" altLang="en-US" baseline="30000" dirty="0"/>
              <a:t>2</a:t>
            </a:r>
          </a:p>
          <a:p>
            <a:pPr marL="741363" lvl="1" indent="-282575">
              <a:lnSpc>
                <a:spcPct val="90000"/>
              </a:lnSpc>
              <a:spcBef>
                <a:spcPts val="450"/>
              </a:spcBef>
              <a:buClr>
                <a:srgbClr val="666699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973115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Date Placeholder 3">
            <a:extLst>
              <a:ext uri="{FF2B5EF4-FFF2-40B4-BE49-F238E27FC236}">
                <a16:creationId xmlns:a16="http://schemas.microsoft.com/office/drawing/2014/main" id="{CE40EC12-BC63-4D12-B363-92A0B8C2419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24579" name="Slide Number Placeholder 5">
            <a:extLst>
              <a:ext uri="{FF2B5EF4-FFF2-40B4-BE49-F238E27FC236}">
                <a16:creationId xmlns:a16="http://schemas.microsoft.com/office/drawing/2014/main" id="{9BEA7D75-74FB-4F23-A39F-5B7AC206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fld id="{9FF231D3-D8F4-4ADE-AC94-E36104601F58}" type="slidenum">
              <a:rPr lang="en-US" altLang="en-US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13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0819415B-E6E5-4AD0-88F4-2EE922CEAE2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25625" y="42863"/>
            <a:ext cx="854075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altLang="en-US"/>
              <a:t>Some Typical Ranges of Reflectance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08ED0BF-8D1C-42DC-8C72-EE4D2B85DD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29508" y="1473370"/>
            <a:ext cx="8736867" cy="4554369"/>
          </a:xfrm>
        </p:spPr>
        <p:txBody>
          <a:bodyPr>
            <a:normAutofit/>
          </a:bodyPr>
          <a:lstStyle/>
          <a:p>
            <a:pPr marL="341313" indent="-341313">
              <a:lnSpc>
                <a:spcPct val="90000"/>
              </a:lnSpc>
              <a:spcBef>
                <a:spcPts val="700"/>
              </a:spcBef>
              <a:buClr>
                <a:srgbClr val="9966FF"/>
              </a:buClr>
              <a:buSzPct val="80000"/>
              <a:buFont typeface="Arial" panose="020B0604020202020204" pitchFamily="34" charset="0"/>
              <a:buChar char="►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sz="2800" dirty="0"/>
              <a:t> Reflectance</a:t>
            </a:r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Clr>
                <a:srgbClr val="666699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sz="2400" dirty="0"/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Clr>
                <a:srgbClr val="666699"/>
              </a:buClr>
              <a:buFont typeface="Wingdings" panose="05000000000000000000" pitchFamily="2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sz="2400" dirty="0"/>
              <a:t>0.01 for black velvet</a:t>
            </a:r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Clr>
                <a:srgbClr val="666699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sz="2400" dirty="0"/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Clr>
                <a:srgbClr val="666699"/>
              </a:buClr>
              <a:buFont typeface="Wingdings" panose="05000000000000000000" pitchFamily="2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sz="2400" dirty="0"/>
              <a:t>0.65 for stainless steel</a:t>
            </a:r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Clr>
                <a:srgbClr val="666699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sz="2400" dirty="0"/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Clr>
                <a:srgbClr val="666699"/>
              </a:buClr>
              <a:buFont typeface="Wingdings" panose="05000000000000000000" pitchFamily="2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sz="2400" dirty="0"/>
              <a:t>0.80 for flat-white wall paint  </a:t>
            </a:r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Clr>
                <a:srgbClr val="666699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sz="2400" dirty="0"/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Clr>
                <a:srgbClr val="666699"/>
              </a:buClr>
              <a:buFont typeface="Wingdings" panose="05000000000000000000" pitchFamily="2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sz="2400" dirty="0"/>
              <a:t>0.90 for silver-plated metal</a:t>
            </a:r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Clr>
                <a:srgbClr val="666699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sz="2400" dirty="0"/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Clr>
                <a:srgbClr val="666699"/>
              </a:buClr>
              <a:buFont typeface="Wingdings" panose="05000000000000000000" pitchFamily="2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sz="2400" dirty="0"/>
              <a:t>0.93 for snow</a:t>
            </a:r>
          </a:p>
          <a:p>
            <a:pPr marL="741363" lvl="1" indent="-284163">
              <a:lnSpc>
                <a:spcPct val="90000"/>
              </a:lnSpc>
              <a:spcBef>
                <a:spcPts val="600"/>
              </a:spcBef>
              <a:buClr>
                <a:srgbClr val="666699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85667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38553" y="250826"/>
            <a:ext cx="10750061" cy="792163"/>
          </a:xfrm>
          <a:ln w="57150">
            <a:solidFill>
              <a:srgbClr val="92D050"/>
            </a:solidFill>
          </a:ln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9900"/>
                </a:solidFill>
              </a:rPr>
              <a:t>Image Quantization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8553" y="1219200"/>
            <a:ext cx="10750061" cy="5334000"/>
          </a:xfrm>
          <a:ln w="57150">
            <a:solidFill>
              <a:srgbClr val="00B050"/>
            </a:solidFill>
          </a:ln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Sampling</a:t>
            </a:r>
            <a:r>
              <a:rPr lang="en-US" sz="2800" dirty="0">
                <a:solidFill>
                  <a:srgbClr val="0000FF"/>
                </a:solidFill>
              </a:rPr>
              <a:t>: </a:t>
            </a:r>
            <a:r>
              <a:rPr lang="en-US" sz="2800" dirty="0"/>
              <a:t>measure the value of an image at  a finite number of points.</a:t>
            </a:r>
          </a:p>
          <a:p>
            <a:r>
              <a:rPr lang="en-US" sz="2800" b="1" dirty="0">
                <a:solidFill>
                  <a:srgbClr val="0000FF"/>
                </a:solidFill>
              </a:rPr>
              <a:t>Quantization: </a:t>
            </a:r>
            <a:r>
              <a:rPr lang="en-US" sz="2800" dirty="0"/>
              <a:t>represent measured value (i.e., voltage) at the sampled point by an integer.</a:t>
            </a:r>
          </a:p>
          <a:p>
            <a:pPr algn="just">
              <a:spcAft>
                <a:spcPts val="600"/>
              </a:spcAft>
              <a:buNone/>
            </a:pPr>
            <a:endParaRPr lang="en-IN" sz="2800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4" descr="fund_fig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3686" y="3964038"/>
            <a:ext cx="3895128" cy="205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/>
          <a:srcRect b="17714"/>
          <a:stretch>
            <a:fillRect/>
          </a:stretch>
        </p:blipFill>
        <p:spPr bwMode="auto">
          <a:xfrm>
            <a:off x="6573286" y="3985847"/>
            <a:ext cx="3485114" cy="204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38342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26CD86DB-2A1C-4178-B72E-F8B61C98102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25625" y="228600"/>
            <a:ext cx="854075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altLang="en-US"/>
              <a:t>Image Sampling and Quantization</a:t>
            </a: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EF07454C-3AD4-450B-B53D-DD78F6D0B0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5625" y="1600201"/>
            <a:ext cx="8540750" cy="4498975"/>
          </a:xfrm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pic>
        <p:nvPicPr>
          <p:cNvPr id="26630" name="Picture 3">
            <a:extLst>
              <a:ext uri="{FF2B5EF4-FFF2-40B4-BE49-F238E27FC236}">
                <a16:creationId xmlns:a16="http://schemas.microsoft.com/office/drawing/2014/main" id="{D37ED671-06BB-4D0E-B839-B0407AC02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9" y="1302551"/>
            <a:ext cx="7353911" cy="489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31" name="Picture 4">
            <a:extLst>
              <a:ext uri="{FF2B5EF4-FFF2-40B4-BE49-F238E27FC236}">
                <a16:creationId xmlns:a16="http://schemas.microsoft.com/office/drawing/2014/main" id="{4BF09191-8505-46D2-A166-1F1EF2910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238" y="1089025"/>
            <a:ext cx="226927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2" name="AutoShape 6">
            <a:extLst>
              <a:ext uri="{FF2B5EF4-FFF2-40B4-BE49-F238E27FC236}">
                <a16:creationId xmlns:a16="http://schemas.microsoft.com/office/drawing/2014/main" id="{357B40BE-9A9A-47B5-BD22-7A291AC0A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04" y="3998913"/>
            <a:ext cx="1385888" cy="823912"/>
          </a:xfrm>
          <a:prstGeom prst="wedgeRoundRectCallout">
            <a:avLst>
              <a:gd name="adj1" fmla="val 80926"/>
              <a:gd name="adj2" fmla="val 96051"/>
              <a:gd name="adj3" fmla="val 16667"/>
            </a:avLst>
          </a:prstGeom>
          <a:solidFill>
            <a:srgbClr val="E1E1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 dirty="0">
                <a:solidFill>
                  <a:srgbClr val="FF9933"/>
                </a:solidFill>
                <a:latin typeface="Tahoma" panose="020B0604030504040204" pitchFamily="34" charset="0"/>
              </a:rPr>
              <a:t>Digitizing the coordinate values</a:t>
            </a:r>
          </a:p>
        </p:txBody>
      </p:sp>
      <p:sp>
        <p:nvSpPr>
          <p:cNvPr id="39943" name="AutoShape 7">
            <a:extLst>
              <a:ext uri="{FF2B5EF4-FFF2-40B4-BE49-F238E27FC236}">
                <a16:creationId xmlns:a16="http://schemas.microsoft.com/office/drawing/2014/main" id="{3605A154-6BE0-4363-B02A-3FECE3923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3014" y="4924426"/>
            <a:ext cx="1385887" cy="823913"/>
          </a:xfrm>
          <a:prstGeom prst="wedgeRoundRectCallout">
            <a:avLst>
              <a:gd name="adj1" fmla="val -127319"/>
              <a:gd name="adj2" fmla="val 28421"/>
              <a:gd name="adj3" fmla="val 16667"/>
            </a:avLst>
          </a:prstGeom>
          <a:solidFill>
            <a:srgbClr val="E1E1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>
                <a:solidFill>
                  <a:srgbClr val="FF9933"/>
                </a:solidFill>
                <a:latin typeface="Tahoma" panose="020B0604030504040204" pitchFamily="34" charset="0"/>
              </a:rPr>
              <a:t>Digitizing the amplitude values</a:t>
            </a:r>
          </a:p>
        </p:txBody>
      </p:sp>
    </p:spTree>
    <p:extLst>
      <p:ext uri="{BB962C8B-B14F-4D97-AF65-F5344CB8AC3E}">
        <p14:creationId xmlns:p14="http://schemas.microsoft.com/office/powerpoint/2010/main" val="26647553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7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10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609600" y="255588"/>
            <a:ext cx="11019692" cy="792162"/>
          </a:xfrm>
          <a:prstGeom prst="rect">
            <a:avLst/>
          </a:prstGeom>
          <a:ln w="57150">
            <a:solidFill>
              <a:srgbClr val="92D050"/>
            </a:solidFill>
          </a:ln>
        </p:spPr>
        <p:txBody>
          <a:bodyPr/>
          <a:lstStyle/>
          <a:p>
            <a:pPr algn="ctr">
              <a:defRPr/>
            </a:pPr>
            <a:r>
              <a:rPr lang="en-US" sz="3600" b="1" dirty="0">
                <a:solidFill>
                  <a:srgbClr val="FF9900"/>
                </a:solidFill>
              </a:rPr>
              <a:t>Image Sampling – Example</a:t>
            </a:r>
            <a:endParaRPr lang="en-US" sz="3600" b="1" kern="0" dirty="0">
              <a:solidFill>
                <a:srgbClr val="FF9900"/>
              </a:solidFill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09600" y="1219200"/>
            <a:ext cx="11019692" cy="5257800"/>
          </a:xfrm>
          <a:prstGeom prst="rect">
            <a:avLst/>
          </a:prstGeom>
          <a:ln w="57150">
            <a:solidFill>
              <a:srgbClr val="00B050"/>
            </a:solidFill>
          </a:ln>
        </p:spPr>
        <p:txBody>
          <a:bodyPr/>
          <a:lstStyle/>
          <a:p>
            <a:pPr marL="457200" indent="-457200" algn="just">
              <a:lnSpc>
                <a:spcPct val="150000"/>
              </a:lnSpc>
              <a:spcAft>
                <a:spcPts val="1200"/>
              </a:spcAft>
              <a:buFont typeface="Arial" charset="0"/>
              <a:buChar char="•"/>
            </a:pPr>
            <a:endParaRPr lang="en-US" sz="2000" b="1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09600" y="1219200"/>
            <a:ext cx="11301046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42900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 "/>
              <a:defRPr/>
            </a:pPr>
            <a:r>
              <a:rPr kumimoji="1" lang="en-US" b="1" kern="0" dirty="0">
                <a:solidFill>
                  <a:srgbClr val="0000FF"/>
                </a:solidFill>
              </a:rPr>
              <a:t>    		                         Original image              Sampled by a factor of 2</a:t>
            </a:r>
          </a:p>
          <a:p>
            <a:pPr marL="342900" indent="-342900" defTabSz="9144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kumimoji="1" lang="en-US" sz="2000" kern="0" dirty="0"/>
          </a:p>
          <a:p>
            <a:pPr marL="342900" indent="-342900" defTabSz="9144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kumimoji="1" lang="en-US" sz="2000" kern="0" dirty="0"/>
          </a:p>
          <a:p>
            <a:pPr marL="342900" indent="-342900" defTabSz="9144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kumimoji="1" lang="en-US" sz="2000" kern="0" dirty="0"/>
          </a:p>
          <a:p>
            <a:pPr marL="342900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 "/>
              <a:defRPr/>
            </a:pPr>
            <a:endParaRPr kumimoji="1" lang="en-US" sz="2000" kern="0" dirty="0"/>
          </a:p>
          <a:p>
            <a:pPr marL="342900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 "/>
              <a:defRPr/>
            </a:pPr>
            <a:endParaRPr kumimoji="1" lang="en-US" sz="2000" kern="0" dirty="0"/>
          </a:p>
          <a:p>
            <a:pPr marL="342900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 "/>
              <a:defRPr/>
            </a:pPr>
            <a:endParaRPr kumimoji="1" lang="en-US" sz="2000" kern="0" dirty="0"/>
          </a:p>
          <a:p>
            <a:pPr marL="342900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 "/>
              <a:defRPr/>
            </a:pPr>
            <a:endParaRPr kumimoji="1" lang="en-US" sz="800" kern="0" dirty="0"/>
          </a:p>
          <a:p>
            <a:pPr marL="342900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 "/>
              <a:defRPr/>
            </a:pPr>
            <a:r>
              <a:rPr kumimoji="1" lang="en-US" sz="2000" kern="0" dirty="0"/>
              <a:t> 		                  </a:t>
            </a:r>
            <a:r>
              <a:rPr kumimoji="1" lang="en-US" b="1" kern="0" dirty="0">
                <a:solidFill>
                  <a:srgbClr val="0000FF"/>
                </a:solidFill>
              </a:rPr>
              <a:t>Sampled by a factor of  4       Sampled by a factor of 8</a:t>
            </a:r>
            <a:endParaRPr kumimoji="1" lang="en-US" sz="2000" b="1" kern="0" dirty="0">
              <a:solidFill>
                <a:srgbClr val="0000FF"/>
              </a:solidFill>
            </a:endParaRPr>
          </a:p>
          <a:p>
            <a:pPr marL="342900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 "/>
              <a:defRPr/>
            </a:pPr>
            <a:endParaRPr kumimoji="1" lang="en-US" sz="2000" kern="0" dirty="0"/>
          </a:p>
        </p:txBody>
      </p:sp>
      <p:pic>
        <p:nvPicPr>
          <p:cNvPr id="14" name="Picture 4" descr="lenna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04107" y="1828800"/>
            <a:ext cx="1922269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 descr="lenna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1" y="1905000"/>
            <a:ext cx="1922269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7" descr="lenna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7307" y="4419600"/>
            <a:ext cx="1922269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6" descr="lenna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4818" y="4343400"/>
            <a:ext cx="1900636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131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Date Placeholder 3">
            <a:extLst>
              <a:ext uri="{FF2B5EF4-FFF2-40B4-BE49-F238E27FC236}">
                <a16:creationId xmlns:a16="http://schemas.microsoft.com/office/drawing/2014/main" id="{7152E80B-4492-4B24-ABC9-30D569B7EC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>
                <a:solidFill>
                  <a:srgbClr val="000000"/>
                </a:solidFill>
              </a:rPr>
              <a:t>Weeks 1 &amp; 2</a:t>
            </a:r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60477327-9FED-4841-931C-B8E947ACDD6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25625" y="228600"/>
            <a:ext cx="854075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altLang="en-US"/>
              <a:t>Image Sampling and Quantization</a:t>
            </a:r>
          </a:p>
        </p:txBody>
      </p:sp>
      <p:pic>
        <p:nvPicPr>
          <p:cNvPr id="28677" name="Picture 3">
            <a:extLst>
              <a:ext uri="{FF2B5EF4-FFF2-40B4-BE49-F238E27FC236}">
                <a16:creationId xmlns:a16="http://schemas.microsoft.com/office/drawing/2014/main" id="{124ACBB4-CFF8-4377-89C7-2485C87C9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89" y="1600201"/>
            <a:ext cx="6319837" cy="449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871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50826"/>
            <a:ext cx="10773508" cy="792163"/>
          </a:xfrm>
          <a:ln w="57150">
            <a:solidFill>
              <a:srgbClr val="92D050"/>
            </a:solidFill>
          </a:ln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9900"/>
                </a:solidFill>
              </a:rPr>
              <a:t>Image Quantization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10773508" cy="5334000"/>
          </a:xfrm>
          <a:ln w="57150"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algn="just">
              <a:spcAft>
                <a:spcPts val="600"/>
              </a:spcAft>
              <a:buNone/>
            </a:pPr>
            <a:endParaRPr lang="en-IN" sz="2800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lenna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1" y="1676400"/>
            <a:ext cx="21177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lenna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1676400"/>
            <a:ext cx="211613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lenna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1676400"/>
            <a:ext cx="211613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lenna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000" y="4114800"/>
            <a:ext cx="226853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lenna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81600" y="4114800"/>
            <a:ext cx="226853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lenna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96200" y="4114800"/>
            <a:ext cx="22669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66800" y="1295400"/>
            <a:ext cx="10316308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500" b="1" dirty="0">
                <a:solidFill>
                  <a:srgbClr val="0000FF"/>
                </a:solidFill>
              </a:rPr>
              <a:t>            256 gray levels (8bits/pixel)         32 gray levels (5 bits/pixel)                16 gray levels (4 bits/pixel)</a:t>
            </a:r>
          </a:p>
          <a:p>
            <a:pPr marL="342900" indent="-342900" defTabSz="9144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500" dirty="0"/>
          </a:p>
          <a:p>
            <a:pPr marL="342900" indent="-342900" defTabSz="9144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500" dirty="0"/>
          </a:p>
          <a:p>
            <a:pPr marL="342900" indent="-342900" defTabSz="9144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500" dirty="0"/>
          </a:p>
          <a:p>
            <a:pPr marL="342900" indent="-342900" defTabSz="9144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500" dirty="0"/>
          </a:p>
          <a:p>
            <a:pPr marL="342900" indent="-342900" defTabSz="9144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500" dirty="0"/>
          </a:p>
          <a:p>
            <a:pPr marL="342900" indent="-342900" defTabSz="9144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500" dirty="0"/>
          </a:p>
          <a:p>
            <a:pPr marL="342900" indent="-342900" defTabSz="9144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500" dirty="0"/>
          </a:p>
          <a:p>
            <a:pPr defTabSz="914400">
              <a:spcBef>
                <a:spcPct val="20000"/>
              </a:spcBef>
              <a:defRPr/>
            </a:pPr>
            <a:endParaRPr lang="en-US" sz="1500" b="1" dirty="0">
              <a:solidFill>
                <a:srgbClr val="0000FF"/>
              </a:solidFill>
            </a:endParaRPr>
          </a:p>
          <a:p>
            <a:pPr defTabSz="914400">
              <a:spcBef>
                <a:spcPct val="20000"/>
              </a:spcBef>
              <a:defRPr/>
            </a:pPr>
            <a:r>
              <a:rPr lang="en-US" sz="1500" b="1" dirty="0">
                <a:solidFill>
                  <a:srgbClr val="0000FF"/>
                </a:solidFill>
              </a:rPr>
              <a:t>                       8 gray levels (3 bits/pixel)         4 gray levels (2 bits/pixel)                    2 gray levels (1 bit/pixel)</a:t>
            </a:r>
          </a:p>
        </p:txBody>
      </p:sp>
    </p:spTree>
    <p:extLst>
      <p:ext uri="{BB962C8B-B14F-4D97-AF65-F5344CB8AC3E}">
        <p14:creationId xmlns:p14="http://schemas.microsoft.com/office/powerpoint/2010/main" val="23678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902677" y="250826"/>
            <a:ext cx="10597661" cy="792163"/>
          </a:xfrm>
          <a:ln w="57150">
            <a:solidFill>
              <a:srgbClr val="92D050"/>
            </a:solidFill>
          </a:ln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9900"/>
                </a:solidFill>
              </a:rPr>
              <a:t>Image Quantization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2677" y="1219200"/>
            <a:ext cx="10597661" cy="5638800"/>
          </a:xfrm>
          <a:ln w="57150"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algn="just">
              <a:spcAft>
                <a:spcPts val="600"/>
              </a:spcAft>
              <a:buNone/>
            </a:pPr>
            <a:r>
              <a:rPr lang="en-GB" sz="2400" b="1" i="1" dirty="0">
                <a:solidFill>
                  <a:srgbClr val="0000FF"/>
                </a:solidFill>
              </a:rPr>
              <a:t>8 Bit Grey Scale Images Vs Binary Image</a:t>
            </a:r>
            <a:endParaRPr lang="en-IN" sz="24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2349501"/>
            <a:ext cx="2932112" cy="293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0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2801" y="1295400"/>
            <a:ext cx="273367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395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D83C2-33B8-4696-BEB9-54852FC7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14B1D-64C6-41EC-A813-D37ACAFD5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41313" indent="-339725">
              <a:lnSpc>
                <a:spcPct val="90000"/>
              </a:lnSpc>
              <a:spcBef>
                <a:spcPts val="350"/>
              </a:spcBef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b="1" dirty="0">
                <a:solidFill>
                  <a:srgbClr val="339933"/>
                </a:solidFill>
                <a:cs typeface="Tahoma" panose="020B0604030504040204" pitchFamily="34" charset="0"/>
              </a:rPr>
              <a:t> </a:t>
            </a:r>
            <a:r>
              <a:rPr lang="en-US" altLang="en-US" sz="2800" b="1" dirty="0">
                <a:solidFill>
                  <a:srgbClr val="339933"/>
                </a:solidFill>
                <a:cs typeface="Tahoma" panose="020B0604030504040204" pitchFamily="34" charset="0"/>
              </a:rPr>
              <a:t>Digital Image</a:t>
            </a:r>
            <a:r>
              <a:rPr lang="en-US" altLang="en-US" b="1" dirty="0">
                <a:solidFill>
                  <a:srgbClr val="339933"/>
                </a:solidFill>
                <a:cs typeface="Tahoma" panose="020B0604030504040204" pitchFamily="34" charset="0"/>
              </a:rPr>
              <a:t> </a:t>
            </a:r>
          </a:p>
          <a:p>
            <a:pPr marL="341313" indent="-339725">
              <a:lnSpc>
                <a:spcPct val="90000"/>
              </a:lnSpc>
              <a:spcBef>
                <a:spcPts val="350"/>
              </a:spcBef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b="1" dirty="0">
                <a:solidFill>
                  <a:srgbClr val="339933"/>
                </a:solidFill>
                <a:cs typeface="Tahoma" panose="020B0604030504040204" pitchFamily="34" charset="0"/>
              </a:rPr>
              <a:t>          — a two-dimensional function </a:t>
            </a:r>
          </a:p>
          <a:p>
            <a:pPr marL="341313" indent="-339725">
              <a:lnSpc>
                <a:spcPct val="90000"/>
              </a:lnSpc>
              <a:spcBef>
                <a:spcPts val="350"/>
              </a:spcBef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b="1" dirty="0">
                <a:solidFill>
                  <a:srgbClr val="339933"/>
                </a:solidFill>
                <a:cs typeface="Tahoma" panose="020B0604030504040204" pitchFamily="34" charset="0"/>
              </a:rPr>
              <a:t>              </a:t>
            </a:r>
            <a:r>
              <a:rPr lang="en-US" altLang="en-US" b="1" i="1" dirty="0">
                <a:solidFill>
                  <a:srgbClr val="339933"/>
                </a:solidFill>
                <a:cs typeface="Tahoma" panose="020B0604030504040204" pitchFamily="34" charset="0"/>
              </a:rPr>
              <a:t>x</a:t>
            </a:r>
            <a:r>
              <a:rPr lang="en-US" altLang="en-US" b="1" dirty="0">
                <a:solidFill>
                  <a:srgbClr val="339933"/>
                </a:solidFill>
                <a:cs typeface="Tahoma" panose="020B0604030504040204" pitchFamily="34" charset="0"/>
              </a:rPr>
              <a:t> and </a:t>
            </a:r>
            <a:r>
              <a:rPr lang="en-US" altLang="en-US" b="1" i="1" dirty="0">
                <a:solidFill>
                  <a:srgbClr val="339933"/>
                </a:solidFill>
                <a:cs typeface="Tahoma" panose="020B0604030504040204" pitchFamily="34" charset="0"/>
              </a:rPr>
              <a:t>y</a:t>
            </a:r>
            <a:r>
              <a:rPr lang="en-US" altLang="en-US" b="1" dirty="0">
                <a:solidFill>
                  <a:srgbClr val="339933"/>
                </a:solidFill>
                <a:cs typeface="Tahoma" panose="020B0604030504040204" pitchFamily="34" charset="0"/>
              </a:rPr>
              <a:t> are spatial coordinates</a:t>
            </a:r>
          </a:p>
          <a:p>
            <a:pPr marL="341313" indent="-339725">
              <a:lnSpc>
                <a:spcPct val="90000"/>
              </a:lnSpc>
              <a:spcBef>
                <a:spcPts val="350"/>
              </a:spcBef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b="1" dirty="0">
                <a:solidFill>
                  <a:srgbClr val="339933"/>
                </a:solidFill>
                <a:cs typeface="Tahoma" panose="020B0604030504040204" pitchFamily="34" charset="0"/>
              </a:rPr>
              <a:t>              The amplitude of </a:t>
            </a:r>
            <a:r>
              <a:rPr lang="en-US" altLang="en-US" b="1" i="1" dirty="0">
                <a:solidFill>
                  <a:srgbClr val="339933"/>
                </a:solidFill>
                <a:cs typeface="Tahoma" panose="020B0604030504040204" pitchFamily="34" charset="0"/>
              </a:rPr>
              <a:t>f  </a:t>
            </a:r>
            <a:r>
              <a:rPr lang="en-US" altLang="en-US" b="1" dirty="0">
                <a:solidFill>
                  <a:srgbClr val="339933"/>
                </a:solidFill>
                <a:cs typeface="Tahoma" panose="020B0604030504040204" pitchFamily="34" charset="0"/>
              </a:rPr>
              <a:t>is called </a:t>
            </a:r>
            <a:r>
              <a:rPr lang="en-US" altLang="en-US" sz="2800" b="1" dirty="0">
                <a:solidFill>
                  <a:srgbClr val="339933"/>
                </a:solidFill>
                <a:cs typeface="Tahoma" panose="020B0604030504040204" pitchFamily="34" charset="0"/>
              </a:rPr>
              <a:t>intensity </a:t>
            </a:r>
            <a:r>
              <a:rPr lang="en-US" altLang="en-US" b="1" dirty="0">
                <a:solidFill>
                  <a:srgbClr val="339933"/>
                </a:solidFill>
                <a:cs typeface="Tahoma" panose="020B0604030504040204" pitchFamily="34" charset="0"/>
              </a:rPr>
              <a:t>or</a:t>
            </a:r>
            <a:r>
              <a:rPr lang="en-US" altLang="en-US" sz="2800" b="1" dirty="0">
                <a:solidFill>
                  <a:srgbClr val="339933"/>
                </a:solidFill>
                <a:cs typeface="Tahoma" panose="020B0604030504040204" pitchFamily="34" charset="0"/>
              </a:rPr>
              <a:t> gray level</a:t>
            </a:r>
            <a:r>
              <a:rPr lang="en-US" altLang="en-US" b="1" dirty="0">
                <a:solidFill>
                  <a:srgbClr val="339933"/>
                </a:solidFill>
                <a:cs typeface="Tahoma" panose="020B0604030504040204" pitchFamily="34" charset="0"/>
              </a:rPr>
              <a:t> at the point (x, y)</a:t>
            </a:r>
          </a:p>
          <a:p>
            <a:pPr marL="341313" indent="-339725">
              <a:lnSpc>
                <a:spcPct val="90000"/>
              </a:lnSpc>
              <a:spcBef>
                <a:spcPts val="350"/>
              </a:spcBef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b="1" dirty="0">
              <a:solidFill>
                <a:srgbClr val="339933"/>
              </a:solidFill>
              <a:cs typeface="Tahoma" panose="020B0604030504040204" pitchFamily="34" charset="0"/>
            </a:endParaRPr>
          </a:p>
          <a:p>
            <a:pPr marL="341313" indent="-339725">
              <a:lnSpc>
                <a:spcPct val="90000"/>
              </a:lnSpc>
              <a:spcBef>
                <a:spcPts val="350"/>
              </a:spcBef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b="1" dirty="0">
                <a:solidFill>
                  <a:srgbClr val="339933"/>
                </a:solidFill>
                <a:cs typeface="Tahoma" panose="020B0604030504040204" pitchFamily="34" charset="0"/>
              </a:rPr>
              <a:t>          </a:t>
            </a:r>
            <a:r>
              <a:rPr lang="en-US" altLang="en-US" sz="2800" b="1" dirty="0">
                <a:solidFill>
                  <a:srgbClr val="339933"/>
                </a:solidFill>
                <a:cs typeface="Tahoma" panose="020B0604030504040204" pitchFamily="34" charset="0"/>
              </a:rPr>
              <a:t>Digital Image Processing</a:t>
            </a:r>
            <a:r>
              <a:rPr lang="en-US" altLang="en-US" b="1" dirty="0">
                <a:solidFill>
                  <a:srgbClr val="339933"/>
                </a:solidFill>
                <a:cs typeface="Tahoma" panose="020B0604030504040204" pitchFamily="34" charset="0"/>
              </a:rPr>
              <a:t>  </a:t>
            </a:r>
          </a:p>
          <a:p>
            <a:pPr marL="341313" indent="-339725">
              <a:lnSpc>
                <a:spcPct val="90000"/>
              </a:lnSpc>
              <a:spcBef>
                <a:spcPts val="350"/>
              </a:spcBef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b="1" dirty="0">
                <a:solidFill>
                  <a:srgbClr val="339933"/>
                </a:solidFill>
                <a:cs typeface="Tahoma" panose="020B0604030504040204" pitchFamily="34" charset="0"/>
              </a:rPr>
              <a:t>          — process digital images by means of computer, it covers low-, mid-, and high-level processes</a:t>
            </a:r>
          </a:p>
          <a:p>
            <a:pPr marL="341313" indent="-339725">
              <a:lnSpc>
                <a:spcPct val="90000"/>
              </a:lnSpc>
              <a:spcBef>
                <a:spcPts val="350"/>
              </a:spcBef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b="1" dirty="0">
                <a:solidFill>
                  <a:srgbClr val="339933"/>
                </a:solidFill>
                <a:cs typeface="Tahoma" panose="020B0604030504040204" pitchFamily="34" charset="0"/>
              </a:rPr>
              <a:t>         low-level: inputs and outputs are images</a:t>
            </a:r>
          </a:p>
          <a:p>
            <a:pPr marL="341313" indent="-339725">
              <a:lnSpc>
                <a:spcPct val="90000"/>
              </a:lnSpc>
              <a:spcBef>
                <a:spcPts val="350"/>
              </a:spcBef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b="1" dirty="0">
                <a:solidFill>
                  <a:srgbClr val="339933"/>
                </a:solidFill>
                <a:cs typeface="Tahoma" panose="020B0604030504040204" pitchFamily="34" charset="0"/>
              </a:rPr>
              <a:t>         mid-level: outputs are attributes extracted from input images</a:t>
            </a:r>
          </a:p>
          <a:p>
            <a:pPr marL="341313" indent="-339725">
              <a:lnSpc>
                <a:spcPct val="90000"/>
              </a:lnSpc>
              <a:spcBef>
                <a:spcPts val="350"/>
              </a:spcBef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b="1" dirty="0">
                <a:solidFill>
                  <a:srgbClr val="339933"/>
                </a:solidFill>
                <a:cs typeface="Tahoma" panose="020B0604030504040204" pitchFamily="34" charset="0"/>
              </a:rPr>
              <a:t>         high-level: an ensemble of recognition of individual objects</a:t>
            </a:r>
          </a:p>
          <a:p>
            <a:pPr marL="341313" indent="-339725">
              <a:lnSpc>
                <a:spcPct val="90000"/>
              </a:lnSpc>
              <a:spcBef>
                <a:spcPts val="350"/>
              </a:spcBef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b="1" dirty="0">
              <a:solidFill>
                <a:srgbClr val="339933"/>
              </a:solidFill>
              <a:cs typeface="Tahoma" panose="020B0604030504040204" pitchFamily="34" charset="0"/>
            </a:endParaRPr>
          </a:p>
          <a:p>
            <a:pPr marL="341313" indent="-339725">
              <a:lnSpc>
                <a:spcPct val="90000"/>
              </a:lnSpc>
              <a:spcBef>
                <a:spcPts val="350"/>
              </a:spcBef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b="1" dirty="0">
                <a:solidFill>
                  <a:srgbClr val="339933"/>
                </a:solidFill>
                <a:cs typeface="Tahoma" panose="020B0604030504040204" pitchFamily="34" charset="0"/>
              </a:rPr>
              <a:t>          </a:t>
            </a:r>
            <a:r>
              <a:rPr lang="en-US" altLang="en-US" sz="2800" b="1" dirty="0">
                <a:solidFill>
                  <a:srgbClr val="339933"/>
                </a:solidFill>
                <a:cs typeface="Tahoma" panose="020B0604030504040204" pitchFamily="34" charset="0"/>
              </a:rPr>
              <a:t>Pixel</a:t>
            </a:r>
            <a:r>
              <a:rPr lang="en-US" altLang="en-US" b="1" dirty="0">
                <a:solidFill>
                  <a:srgbClr val="339933"/>
                </a:solidFill>
                <a:cs typeface="Tahoma" panose="020B0604030504040204" pitchFamily="34" charset="0"/>
              </a:rPr>
              <a:t>  </a:t>
            </a:r>
          </a:p>
          <a:p>
            <a:pPr marL="341313" indent="-339725">
              <a:lnSpc>
                <a:spcPct val="90000"/>
              </a:lnSpc>
              <a:spcBef>
                <a:spcPts val="350"/>
              </a:spcBef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b="1" dirty="0">
                <a:solidFill>
                  <a:srgbClr val="339933"/>
                </a:solidFill>
                <a:cs typeface="Tahoma" panose="020B0604030504040204" pitchFamily="34" charset="0"/>
              </a:rPr>
              <a:t>           — the elements of a digital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6C40FE51-0D33-4186-98B0-F2059642041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25625" y="228600"/>
            <a:ext cx="854075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altLang="en-US"/>
              <a:t>Representing Digital Images</a:t>
            </a:r>
          </a:p>
        </p:txBody>
      </p:sp>
      <p:pic>
        <p:nvPicPr>
          <p:cNvPr id="30725" name="Picture 3">
            <a:extLst>
              <a:ext uri="{FF2B5EF4-FFF2-40B4-BE49-F238E27FC236}">
                <a16:creationId xmlns:a16="http://schemas.microsoft.com/office/drawing/2014/main" id="{106B9F48-EEB5-4171-8C93-78E1CAFA5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2" y="973016"/>
            <a:ext cx="687473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26" name="Picture 4">
            <a:extLst>
              <a:ext uri="{FF2B5EF4-FFF2-40B4-BE49-F238E27FC236}">
                <a16:creationId xmlns:a16="http://schemas.microsoft.com/office/drawing/2014/main" id="{048CC27E-B0CA-4B21-85F3-82DAB37CB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377" y="973016"/>
            <a:ext cx="3207439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62319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A6204685-0998-40AA-9B2E-2BFB407563B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25625" y="228600"/>
            <a:ext cx="854075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altLang="en-US"/>
              <a:t>Representing Digital Images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1C07E48F-0C20-4EC8-85F2-D89A38B8B8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1292" y="1172309"/>
            <a:ext cx="9405083" cy="4926868"/>
          </a:xfrm>
        </p:spPr>
        <p:txBody>
          <a:bodyPr/>
          <a:lstStyle/>
          <a:p>
            <a:pPr marL="341313" indent="-341313">
              <a:buClr>
                <a:srgbClr val="9966FF"/>
              </a:buClr>
              <a:buSzPct val="80000"/>
              <a:buFont typeface="Arial" panose="020B0604020202020204" pitchFamily="34" charset="0"/>
              <a:buChar char="►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dirty="0">
                <a:effectLst/>
              </a:rPr>
              <a:t>The representation of an M</a:t>
            </a:r>
            <a:r>
              <a:rPr lang="en-US" altLang="en-US" dirty="0">
                <a:effectLst/>
                <a:cs typeface="Tahoma" panose="020B0604030504040204" pitchFamily="34" charset="0"/>
              </a:rPr>
              <a:t>×N numerical array as</a:t>
            </a:r>
          </a:p>
          <a:p>
            <a:pPr marL="341313" indent="-341313">
              <a:buClr>
                <a:srgbClr val="9966FF"/>
              </a:buClr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dirty="0">
              <a:effectLst/>
              <a:cs typeface="Tahoma" panose="020B0604030504040204" pitchFamily="34" charset="0"/>
            </a:endParaRPr>
          </a:p>
          <a:p>
            <a:pPr marL="341313" indent="-339725"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dirty="0">
                <a:cs typeface="Tahoma" panose="020B0604030504040204" pitchFamily="34" charset="0"/>
              </a:rPr>
              <a:t>   </a:t>
            </a:r>
          </a:p>
        </p:txBody>
      </p:sp>
      <p:graphicFrame>
        <p:nvGraphicFramePr>
          <p:cNvPr id="32774" name="Object 4">
            <a:extLst>
              <a:ext uri="{FF2B5EF4-FFF2-40B4-BE49-F238E27FC236}">
                <a16:creationId xmlns:a16="http://schemas.microsoft.com/office/drawing/2014/main" id="{285CAE99-F5CD-40C7-AECD-34D38FA19B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3900" y="3063876"/>
          <a:ext cx="8083550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r:id="rId4" imgW="3541143" imgH="916361" progId="">
                  <p:embed/>
                </p:oleObj>
              </mc:Choice>
              <mc:Fallback>
                <p:oleObj r:id="rId4" imgW="3541143" imgH="916361" progId="">
                  <p:embed/>
                  <p:pic>
                    <p:nvPicPr>
                      <p:cNvPr id="32774" name="Object 4">
                        <a:extLst>
                          <a:ext uri="{FF2B5EF4-FFF2-40B4-BE49-F238E27FC236}">
                            <a16:creationId xmlns:a16="http://schemas.microsoft.com/office/drawing/2014/main" id="{285CAE99-F5CD-40C7-AECD-34D38FA19B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3063876"/>
                        <a:ext cx="8083550" cy="208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95308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333B0047-CCBD-4F72-96F2-53AAF255F94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25625" y="228600"/>
            <a:ext cx="854075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altLang="en-US"/>
              <a:t>Representing Digital Images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1B94EF50-5D63-46C6-9D2F-D5F7313C55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52954" y="1207477"/>
            <a:ext cx="8713421" cy="4891699"/>
          </a:xfrm>
        </p:spPr>
        <p:txBody>
          <a:bodyPr/>
          <a:lstStyle/>
          <a:p>
            <a:pPr marL="341313" indent="-341313">
              <a:buClr>
                <a:srgbClr val="9966FF"/>
              </a:buClr>
              <a:buSzPct val="80000"/>
              <a:buFont typeface="Arial" panose="020B0604020202020204" pitchFamily="34" charset="0"/>
              <a:buChar char="►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dirty="0">
                <a:effectLst/>
              </a:rPr>
              <a:t>The representation of an M</a:t>
            </a:r>
            <a:r>
              <a:rPr lang="en-US" altLang="en-US" dirty="0">
                <a:effectLst/>
                <a:cs typeface="Tahoma" panose="020B0604030504040204" pitchFamily="34" charset="0"/>
              </a:rPr>
              <a:t>×N numerical array as</a:t>
            </a:r>
          </a:p>
          <a:p>
            <a:pPr marL="341313" indent="-341313">
              <a:buClr>
                <a:srgbClr val="9966FF"/>
              </a:buClr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dirty="0">
              <a:cs typeface="Tahoma" panose="020B0604030504040204" pitchFamily="34" charset="0"/>
            </a:endParaRPr>
          </a:p>
          <a:p>
            <a:pPr marL="341313" indent="-339725"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dirty="0">
                <a:cs typeface="Tahoma" panose="020B0604030504040204" pitchFamily="34" charset="0"/>
              </a:rPr>
              <a:t>   </a:t>
            </a:r>
          </a:p>
        </p:txBody>
      </p:sp>
      <p:graphicFrame>
        <p:nvGraphicFramePr>
          <p:cNvPr id="34822" name="Object 4">
            <a:extLst>
              <a:ext uri="{FF2B5EF4-FFF2-40B4-BE49-F238E27FC236}">
                <a16:creationId xmlns:a16="http://schemas.microsoft.com/office/drawing/2014/main" id="{158DC586-23F2-4947-945A-2BBB428A4E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9189" y="3035301"/>
          <a:ext cx="4751387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r:id="rId4" imgW="2082535" imgH="939612" progId="">
                  <p:embed/>
                </p:oleObj>
              </mc:Choice>
              <mc:Fallback>
                <p:oleObj r:id="rId4" imgW="2082535" imgH="939612" progId="">
                  <p:embed/>
                  <p:pic>
                    <p:nvPicPr>
                      <p:cNvPr id="34822" name="Object 4">
                        <a:extLst>
                          <a:ext uri="{FF2B5EF4-FFF2-40B4-BE49-F238E27FC236}">
                            <a16:creationId xmlns:a16="http://schemas.microsoft.com/office/drawing/2014/main" id="{158DC586-23F2-4947-945A-2BBB428A4E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189" y="3035301"/>
                        <a:ext cx="4751387" cy="214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08231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Date Placeholder 3">
            <a:extLst>
              <a:ext uri="{FF2B5EF4-FFF2-40B4-BE49-F238E27FC236}">
                <a16:creationId xmlns:a16="http://schemas.microsoft.com/office/drawing/2014/main" id="{7074CEF1-1E98-45FD-A454-E66E94DD4FC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6867" name="Slide Number Placeholder 5">
            <a:extLst>
              <a:ext uri="{FF2B5EF4-FFF2-40B4-BE49-F238E27FC236}">
                <a16:creationId xmlns:a16="http://schemas.microsoft.com/office/drawing/2014/main" id="{0131A257-2033-4B39-8E0A-371630CE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fld id="{B41FC0EE-A9BE-4E24-B172-DBBE94D3DB5D}" type="slidenum">
              <a:rPr lang="en-US" altLang="en-US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23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5057" name="Rectangle 1">
            <a:extLst>
              <a:ext uri="{FF2B5EF4-FFF2-40B4-BE49-F238E27FC236}">
                <a16:creationId xmlns:a16="http://schemas.microsoft.com/office/drawing/2014/main" id="{169610D1-0AEC-45AD-A759-B77135FC9C7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25625" y="228600"/>
            <a:ext cx="854075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altLang="en-US"/>
              <a:t>Representing Digital Images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4B0702A5-2390-4A98-BC3D-5977E8CE4B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6400" y="1371601"/>
            <a:ext cx="8689975" cy="4727576"/>
          </a:xfrm>
        </p:spPr>
        <p:txBody>
          <a:bodyPr/>
          <a:lstStyle/>
          <a:p>
            <a:pPr marL="341313" indent="-341313">
              <a:buClr>
                <a:srgbClr val="9966FF"/>
              </a:buClr>
              <a:buSzPct val="80000"/>
              <a:buFont typeface="Arial" panose="020B0604020202020204" pitchFamily="34" charset="0"/>
              <a:buChar char="►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dirty="0">
                <a:effectLst/>
              </a:rPr>
              <a:t>The representation of an M</a:t>
            </a:r>
            <a:r>
              <a:rPr lang="en-US" altLang="en-US" dirty="0">
                <a:effectLst/>
                <a:cs typeface="Tahoma" panose="020B0604030504040204" pitchFamily="34" charset="0"/>
              </a:rPr>
              <a:t>×N numerical array in MATLAB</a:t>
            </a:r>
          </a:p>
          <a:p>
            <a:pPr marL="341313" indent="-341313">
              <a:buClr>
                <a:srgbClr val="9966FF"/>
              </a:buClr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dirty="0">
              <a:effectLst/>
              <a:cs typeface="Tahoma" panose="020B0604030504040204" pitchFamily="34" charset="0"/>
            </a:endParaRPr>
          </a:p>
          <a:p>
            <a:pPr marL="341313" indent="-339725"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dirty="0">
                <a:cs typeface="Tahoma" panose="020B0604030504040204" pitchFamily="34" charset="0"/>
              </a:rPr>
              <a:t>   </a:t>
            </a:r>
          </a:p>
        </p:txBody>
      </p:sp>
      <p:graphicFrame>
        <p:nvGraphicFramePr>
          <p:cNvPr id="36870" name="Object 4">
            <a:extLst>
              <a:ext uri="{FF2B5EF4-FFF2-40B4-BE49-F238E27FC236}">
                <a16:creationId xmlns:a16="http://schemas.microsoft.com/office/drawing/2014/main" id="{3203D84F-3A73-4609-9B77-A9261DA137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1" y="3063876"/>
          <a:ext cx="6430963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r:id="rId4" imgW="2819374" imgH="914088" progId="">
                  <p:embed/>
                </p:oleObj>
              </mc:Choice>
              <mc:Fallback>
                <p:oleObj r:id="rId4" imgW="2819374" imgH="914088" progId="">
                  <p:embed/>
                  <p:pic>
                    <p:nvPicPr>
                      <p:cNvPr id="36870" name="Object 4">
                        <a:extLst>
                          <a:ext uri="{FF2B5EF4-FFF2-40B4-BE49-F238E27FC236}">
                            <a16:creationId xmlns:a16="http://schemas.microsoft.com/office/drawing/2014/main" id="{3203D84F-3A73-4609-9B77-A9261DA137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1" y="3063876"/>
                        <a:ext cx="6430963" cy="208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22790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DD9539AE-8362-4FF1-B31E-5A4671102B3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25625" y="228600"/>
            <a:ext cx="854075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altLang="en-US"/>
              <a:t>Representing Digital Images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A67E1017-3CEE-4B4E-9B1C-0643725CF8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41231" y="1371601"/>
            <a:ext cx="8725144" cy="4724400"/>
          </a:xfrm>
        </p:spPr>
        <p:txBody>
          <a:bodyPr/>
          <a:lstStyle/>
          <a:p>
            <a:pPr marL="341313" indent="-341313">
              <a:spcBef>
                <a:spcPts val="700"/>
              </a:spcBef>
              <a:buClr>
                <a:srgbClr val="9966FF"/>
              </a:buClr>
              <a:buSzPct val="80000"/>
              <a:buFont typeface="Arial" panose="020B0604020202020204" pitchFamily="34" charset="0"/>
              <a:buChar char="►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dirty="0">
                <a:cs typeface="Tahoma" panose="020B0604030504040204" pitchFamily="34" charset="0"/>
              </a:rPr>
              <a:t> </a:t>
            </a:r>
            <a:r>
              <a:rPr lang="en-US" altLang="en-US" sz="2800" dirty="0">
                <a:cs typeface="Tahoma" panose="020B0604030504040204" pitchFamily="34" charset="0"/>
              </a:rPr>
              <a:t>Discrete intensity interval [0, L-1], L=2</a:t>
            </a:r>
            <a:r>
              <a:rPr lang="en-US" altLang="en-US" sz="2800" baseline="30000" dirty="0">
                <a:cs typeface="Tahoma" panose="020B0604030504040204" pitchFamily="34" charset="0"/>
              </a:rPr>
              <a:t>k</a:t>
            </a:r>
          </a:p>
          <a:p>
            <a:pPr marL="341313" indent="-341313">
              <a:spcBef>
                <a:spcPts val="700"/>
              </a:spcBef>
              <a:buClr>
                <a:srgbClr val="9966FF"/>
              </a:buClr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sz="2800" baseline="30000" dirty="0">
              <a:cs typeface="Tahoma" panose="020B0604030504040204" pitchFamily="34" charset="0"/>
            </a:endParaRPr>
          </a:p>
          <a:p>
            <a:pPr marL="341313" indent="-341313">
              <a:spcBef>
                <a:spcPts val="700"/>
              </a:spcBef>
              <a:buClr>
                <a:srgbClr val="9966FF"/>
              </a:buClr>
              <a:buSzPct val="80000"/>
              <a:buFont typeface="Arial" panose="020B0604020202020204" pitchFamily="34" charset="0"/>
              <a:buChar char="►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sz="2800" dirty="0">
                <a:cs typeface="Tahoma" panose="020B0604030504040204" pitchFamily="34" charset="0"/>
              </a:rPr>
              <a:t> The number b of bits required to store a M × N digitized image </a:t>
            </a:r>
          </a:p>
          <a:p>
            <a:pPr marL="341313" indent="-339725">
              <a:spcBef>
                <a:spcPts val="700"/>
              </a:spcBef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sz="2800" dirty="0">
              <a:cs typeface="Tahoma" panose="020B0604030504040204" pitchFamily="34" charset="0"/>
            </a:endParaRPr>
          </a:p>
          <a:p>
            <a:pPr marL="341313" indent="-339725">
              <a:spcBef>
                <a:spcPts val="700"/>
              </a:spcBef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sz="2800" dirty="0">
                <a:cs typeface="Tahoma" panose="020B0604030504040204" pitchFamily="34" charset="0"/>
              </a:rPr>
              <a:t>    b = M × N × k </a:t>
            </a:r>
          </a:p>
        </p:txBody>
      </p:sp>
    </p:spTree>
    <p:extLst>
      <p:ext uri="{BB962C8B-B14F-4D97-AF65-F5344CB8AC3E}">
        <p14:creationId xmlns:p14="http://schemas.microsoft.com/office/powerpoint/2010/main" val="42024945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3FA91C25-206D-4855-BEDD-85D22B11CD5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25625" y="228600"/>
            <a:ext cx="854075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altLang="en-US"/>
              <a:t>Representing Digital Images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17CBB148-46C3-45AB-8847-9051223BA8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5625" y="1600201"/>
            <a:ext cx="8540750" cy="4498975"/>
          </a:xfrm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pic>
        <p:nvPicPr>
          <p:cNvPr id="40966" name="Picture 4">
            <a:extLst>
              <a:ext uri="{FF2B5EF4-FFF2-40B4-BE49-F238E27FC236}">
                <a16:creationId xmlns:a16="http://schemas.microsoft.com/office/drawing/2014/main" id="{6ED4BB8E-1E31-4F47-BFDA-96E910F20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138" y="1043355"/>
            <a:ext cx="10070124" cy="5193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17367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FDECF3D7-31E4-4DA7-ACDB-613B2D61C4D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25625" y="228600"/>
            <a:ext cx="854075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altLang="en-US"/>
              <a:t>Spatial and Intensity Resolution</a:t>
            </a: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0321C8BB-D290-4A00-98AB-27B13B49F2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30215" y="1371600"/>
            <a:ext cx="8936160" cy="5486399"/>
          </a:xfrm>
        </p:spPr>
        <p:txBody>
          <a:bodyPr/>
          <a:lstStyle/>
          <a:p>
            <a:pPr marL="341313" indent="-341313">
              <a:buClr>
                <a:srgbClr val="9966FF"/>
              </a:buClr>
              <a:buSzPct val="80000"/>
              <a:buFont typeface="Arial" panose="020B0604020202020204" pitchFamily="34" charset="0"/>
              <a:buChar char="►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dirty="0">
                <a:effectLst/>
              </a:rPr>
              <a:t>Spatial resolution</a:t>
            </a:r>
          </a:p>
          <a:p>
            <a:pPr marL="341313" indent="-339725">
              <a:spcBef>
                <a:spcPts val="600"/>
              </a:spcBef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sz="2400" dirty="0"/>
              <a:t>   </a:t>
            </a:r>
            <a:r>
              <a:rPr lang="en-US" altLang="en-US" sz="2400" dirty="0">
                <a:cs typeface="Tahoma" panose="020B0604030504040204" pitchFamily="34" charset="0"/>
              </a:rPr>
              <a:t>— A measure of the smallest discernible detail in an image</a:t>
            </a:r>
          </a:p>
          <a:p>
            <a:pPr marL="341313" indent="-339725">
              <a:spcBef>
                <a:spcPts val="600"/>
              </a:spcBef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sz="2400" dirty="0">
                <a:cs typeface="Tahoma" panose="020B0604030504040204" pitchFamily="34" charset="0"/>
              </a:rPr>
              <a:t>   — stated with </a:t>
            </a:r>
            <a:r>
              <a:rPr lang="en-US" altLang="en-US" sz="2400" i="1" dirty="0">
                <a:cs typeface="Tahoma" panose="020B0604030504040204" pitchFamily="34" charset="0"/>
              </a:rPr>
              <a:t>line pairs per unit distance, dots (pixels) per unit distance, dots per inch (dpi)</a:t>
            </a:r>
          </a:p>
          <a:p>
            <a:pPr marL="341313" indent="-339725">
              <a:spcBef>
                <a:spcPts val="600"/>
              </a:spcBef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sz="2400" i="1" dirty="0">
              <a:cs typeface="Tahoma" panose="020B0604030504040204" pitchFamily="34" charset="0"/>
            </a:endParaRPr>
          </a:p>
          <a:p>
            <a:pPr marL="341313" indent="-341313">
              <a:buClr>
                <a:srgbClr val="9966FF"/>
              </a:buClr>
              <a:buSzPct val="80000"/>
              <a:buFont typeface="Arial" panose="020B0604020202020204" pitchFamily="34" charset="0"/>
              <a:buChar char="►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dirty="0">
                <a:effectLst/>
              </a:rPr>
              <a:t>Intensity resolution</a:t>
            </a:r>
          </a:p>
          <a:p>
            <a:pPr marL="341313" indent="-339725">
              <a:spcBef>
                <a:spcPts val="600"/>
              </a:spcBef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sz="2400" dirty="0"/>
              <a:t>   </a:t>
            </a:r>
            <a:r>
              <a:rPr lang="en-US" altLang="en-US" sz="2400" dirty="0">
                <a:cs typeface="Tahoma" panose="020B0604030504040204" pitchFamily="34" charset="0"/>
              </a:rPr>
              <a:t>— The smallest discernible change in intensity level</a:t>
            </a:r>
          </a:p>
          <a:p>
            <a:pPr marL="341313" indent="-339725">
              <a:spcBef>
                <a:spcPts val="600"/>
              </a:spcBef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sz="2400" dirty="0">
                <a:cs typeface="Tahoma" panose="020B0604030504040204" pitchFamily="34" charset="0"/>
              </a:rPr>
              <a:t>   — stated with </a:t>
            </a:r>
            <a:r>
              <a:rPr lang="en-US" altLang="en-US" sz="2400" i="1" dirty="0">
                <a:cs typeface="Tahoma" panose="020B0604030504040204" pitchFamily="34" charset="0"/>
              </a:rPr>
              <a:t>8 bits, 12 bits, 16 bits, etc.</a:t>
            </a:r>
          </a:p>
          <a:p>
            <a:pPr marL="341313" indent="-339725">
              <a:spcBef>
                <a:spcPts val="600"/>
              </a:spcBef>
              <a:buClrTx/>
              <a:buSzPct val="8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sz="2400" i="1" dirty="0"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0903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69653819-FE29-4A77-9D3A-7BCBAA901E9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25625" y="-185738"/>
            <a:ext cx="8540750" cy="1143001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altLang="en-US"/>
              <a:t>Spatial and Intensity Resolution</a:t>
            </a:r>
          </a:p>
        </p:txBody>
      </p:sp>
      <p:pic>
        <p:nvPicPr>
          <p:cNvPr id="47109" name="Picture 2">
            <a:extLst>
              <a:ext uri="{FF2B5EF4-FFF2-40B4-BE49-F238E27FC236}">
                <a16:creationId xmlns:a16="http://schemas.microsoft.com/office/drawing/2014/main" id="{2921F66D-4304-43B9-986F-61AD2748D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6115050"/>
            <a:ext cx="23812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7110" name="Picture 3">
            <a:extLst>
              <a:ext uri="{FF2B5EF4-FFF2-40B4-BE49-F238E27FC236}">
                <a16:creationId xmlns:a16="http://schemas.microsoft.com/office/drawing/2014/main" id="{C40486F0-C70D-4A93-BF72-085973A9C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71512"/>
            <a:ext cx="9952891" cy="618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19618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C4918A1D-9536-4F1A-999C-8887F09136A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25625" y="-185738"/>
            <a:ext cx="8540750" cy="1143001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altLang="en-US" dirty="0"/>
              <a:t>Spatial and Intensity Resolution</a:t>
            </a:r>
          </a:p>
        </p:txBody>
      </p:sp>
      <p:pic>
        <p:nvPicPr>
          <p:cNvPr id="49157" name="Picture 2">
            <a:extLst>
              <a:ext uri="{FF2B5EF4-FFF2-40B4-BE49-F238E27FC236}">
                <a16:creationId xmlns:a16="http://schemas.microsoft.com/office/drawing/2014/main" id="{38E0BEF0-5688-43F0-BEE6-71528443A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6115050"/>
            <a:ext cx="23812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9158" name="Picture 3">
            <a:extLst>
              <a:ext uri="{FF2B5EF4-FFF2-40B4-BE49-F238E27FC236}">
                <a16:creationId xmlns:a16="http://schemas.microsoft.com/office/drawing/2014/main" id="{1C62C6E8-EE5C-42C4-AE1C-2EC1A74ED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9" y="690563"/>
            <a:ext cx="9999785" cy="610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60717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Grp="1" noChangeArrowheads="1"/>
          </p:cNvSpPr>
          <p:nvPr>
            <p:ph type="title"/>
          </p:nvPr>
        </p:nvSpPr>
        <p:spPr>
          <a:xfrm>
            <a:off x="1981200" y="250826"/>
            <a:ext cx="8229600" cy="792163"/>
          </a:xfrm>
          <a:prstGeom prst="rect">
            <a:avLst/>
          </a:prstGeom>
          <a:ln w="57150">
            <a:solidFill>
              <a:srgbClr val="92D050"/>
            </a:solidFill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b="1" dirty="0">
                <a:solidFill>
                  <a:srgbClr val="FF9900"/>
                </a:solidFill>
              </a:rPr>
              <a:t>Color Images</a:t>
            </a:r>
            <a:endParaRPr lang="en-US" b="1" dirty="0">
              <a:solidFill>
                <a:srgbClr val="FF990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81200" y="1219200"/>
            <a:ext cx="8229600" cy="5334000"/>
          </a:xfrm>
          <a:prstGeom prst="rect">
            <a:avLst/>
          </a:prstGeom>
          <a:ln w="57150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3200" dirty="0"/>
              <a:t>Color images are comprised of three color channels – </a:t>
            </a:r>
            <a:r>
              <a:rPr lang="en-US" sz="3200" b="1" dirty="0">
                <a:solidFill>
                  <a:srgbClr val="FF0000"/>
                </a:solidFill>
              </a:rPr>
              <a:t>red</a:t>
            </a:r>
            <a:r>
              <a:rPr lang="en-US" sz="3200" b="1" dirty="0"/>
              <a:t>, </a:t>
            </a:r>
            <a:r>
              <a:rPr lang="en-US" sz="3200" b="1" dirty="0">
                <a:solidFill>
                  <a:srgbClr val="00B050"/>
                </a:solidFill>
              </a:rPr>
              <a:t>green</a:t>
            </a:r>
            <a:r>
              <a:rPr lang="en-US" sz="3200" dirty="0"/>
              <a:t>, and, </a:t>
            </a:r>
            <a:r>
              <a:rPr lang="en-US" sz="3200" b="1" dirty="0">
                <a:solidFill>
                  <a:srgbClr val="0000FF"/>
                </a:solidFill>
              </a:rPr>
              <a:t>blue</a:t>
            </a:r>
            <a:r>
              <a:rPr lang="en-US" sz="3200" dirty="0"/>
              <a:t> – which combine to create most of the colors we can see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4300" y="3200401"/>
            <a:ext cx="1892300" cy="126047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4" descr="C:\snavely\work\teaching\09Sp-CS1114\lectures\lec2\test\blu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2525" y="4648200"/>
            <a:ext cx="1887538" cy="1257300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5" descr="C:\snavely\work\teaching\09Sp-CS1114\lectures\lec2\test\gree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08600" y="4648200"/>
            <a:ext cx="1885950" cy="1257300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6" descr="C:\snavely\work\teaching\09Sp-CS1114\lectures\lec2\test\re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14675" y="4648200"/>
            <a:ext cx="1885950" cy="1257300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260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8B94-9B19-4ADF-9422-18F66D281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Sources for Images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C87C1-76CF-437A-A901-E7808A3FD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1313" indent="-341313">
              <a:spcBef>
                <a:spcPts val="700"/>
              </a:spcBef>
              <a:buClr>
                <a:srgbClr val="9966FF"/>
              </a:buClr>
              <a:buSzPct val="80000"/>
              <a:buFont typeface="Arial" panose="020B0604020202020204" pitchFamily="34" charset="0"/>
              <a:buChar char="►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dirty="0"/>
              <a:t>Electromagnetic (EM) energy spectrum</a:t>
            </a:r>
          </a:p>
          <a:p>
            <a:pPr marL="341313" indent="-341313">
              <a:spcBef>
                <a:spcPts val="700"/>
              </a:spcBef>
              <a:buClr>
                <a:srgbClr val="9966FF"/>
              </a:buClr>
              <a:buSzPct val="80000"/>
              <a:buFont typeface="Arial" panose="020B0604020202020204" pitchFamily="34" charset="0"/>
              <a:buChar char="►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dirty="0"/>
              <a:t>  Acoustic</a:t>
            </a:r>
          </a:p>
          <a:p>
            <a:pPr marL="341313" indent="-341313">
              <a:spcBef>
                <a:spcPts val="700"/>
              </a:spcBef>
              <a:buClr>
                <a:srgbClr val="9966FF"/>
              </a:buClr>
              <a:buSzPct val="80000"/>
              <a:buFont typeface="Arial" panose="020B0604020202020204" pitchFamily="34" charset="0"/>
              <a:buChar char="►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dirty="0"/>
              <a:t>  Ultrasonic</a:t>
            </a:r>
          </a:p>
          <a:p>
            <a:pPr marL="341313" indent="-341313">
              <a:spcBef>
                <a:spcPts val="700"/>
              </a:spcBef>
              <a:buClr>
                <a:srgbClr val="9966FF"/>
              </a:buClr>
              <a:buSzPct val="80000"/>
              <a:buFont typeface="Arial" panose="020B0604020202020204" pitchFamily="34" charset="0"/>
              <a:buChar char="►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dirty="0"/>
              <a:t>  Electronic</a:t>
            </a:r>
          </a:p>
          <a:p>
            <a:pPr marL="341313" indent="-341313">
              <a:spcBef>
                <a:spcPts val="700"/>
              </a:spcBef>
              <a:buClr>
                <a:srgbClr val="9966FF"/>
              </a:buClr>
              <a:buSzPct val="80000"/>
              <a:buFont typeface="Arial" panose="020B0604020202020204" pitchFamily="34" charset="0"/>
              <a:buChar char="►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dirty="0"/>
              <a:t>  Synthetic images produced by computer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538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Grp="1" noChangeArrowheads="1"/>
          </p:cNvSpPr>
          <p:nvPr>
            <p:ph type="title"/>
          </p:nvPr>
        </p:nvSpPr>
        <p:spPr>
          <a:xfrm>
            <a:off x="1981200" y="250826"/>
            <a:ext cx="8229600" cy="792163"/>
          </a:xfrm>
          <a:prstGeom prst="rect">
            <a:avLst/>
          </a:prstGeom>
          <a:ln w="57150">
            <a:solidFill>
              <a:srgbClr val="92D050"/>
            </a:solidFill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b="1" dirty="0">
                <a:solidFill>
                  <a:srgbClr val="FF9900"/>
                </a:solidFill>
              </a:rPr>
              <a:t>Color Images</a:t>
            </a:r>
            <a:endParaRPr lang="en-US" b="1" dirty="0">
              <a:solidFill>
                <a:srgbClr val="FF990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81200" y="1219200"/>
            <a:ext cx="8229600" cy="5334000"/>
          </a:xfrm>
          <a:prstGeom prst="rect">
            <a:avLst/>
          </a:prstGeom>
          <a:ln w="57150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spcAft>
                <a:spcPts val="1200"/>
              </a:spcAft>
            </a:pPr>
            <a:endParaRPr lang="en-US" sz="3200" dirty="0"/>
          </a:p>
        </p:txBody>
      </p:sp>
      <p:pic>
        <p:nvPicPr>
          <p:cNvPr id="11" name="Picture 3" descr="color2"/>
          <p:cNvPicPr>
            <a:picLocks noChangeAspect="1" noChangeArrowheads="1"/>
          </p:cNvPicPr>
          <p:nvPr/>
        </p:nvPicPr>
        <p:blipFill>
          <a:blip r:embed="rId4" cstate="print">
            <a:lum bright="-12000"/>
          </a:blip>
          <a:srcRect/>
          <a:stretch>
            <a:fillRect/>
          </a:stretch>
        </p:blipFill>
        <p:spPr bwMode="auto">
          <a:xfrm>
            <a:off x="3352800" y="1981201"/>
            <a:ext cx="5715000" cy="399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4274" name="Object 2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7086600" y="2209801"/>
          <a:ext cx="1752600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Equation" r:id="rId5" imgW="1193800" imgH="698500" progId="">
                  <p:embed/>
                </p:oleObj>
              </mc:Choice>
              <mc:Fallback>
                <p:oleObj name="Equation" r:id="rId5" imgW="1193800" imgH="698500" progId="">
                  <p:embed/>
                  <p:pic>
                    <p:nvPicPr>
                      <p:cNvPr id="542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2209801"/>
                        <a:ext cx="1752600" cy="1298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9349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Grp="1" noChangeArrowheads="1"/>
          </p:cNvSpPr>
          <p:nvPr>
            <p:ph type="title"/>
          </p:nvPr>
        </p:nvSpPr>
        <p:spPr>
          <a:xfrm>
            <a:off x="1981200" y="250826"/>
            <a:ext cx="8229600" cy="792163"/>
          </a:xfrm>
          <a:prstGeom prst="rect">
            <a:avLst/>
          </a:prstGeom>
          <a:ln w="57150">
            <a:solidFill>
              <a:srgbClr val="92D050"/>
            </a:solidFill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b="1" dirty="0">
                <a:solidFill>
                  <a:srgbClr val="FF9900"/>
                </a:solidFill>
              </a:rPr>
              <a:t>Color Images</a:t>
            </a:r>
            <a:endParaRPr lang="en-US" b="1" dirty="0">
              <a:solidFill>
                <a:srgbClr val="FF990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81200" y="1219200"/>
            <a:ext cx="8229600" cy="5334000"/>
          </a:xfrm>
          <a:prstGeom prst="rect">
            <a:avLst/>
          </a:prstGeom>
          <a:ln w="57150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spcAft>
                <a:spcPts val="1200"/>
              </a:spcAft>
            </a:pPr>
            <a:endParaRPr lang="en-US" sz="32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447800"/>
            <a:ext cx="800396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847850" y="6092826"/>
            <a:ext cx="83518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dirty="0"/>
              <a:t>This time a single pixel is made up of 3 bytes or 24 bits.</a:t>
            </a:r>
          </a:p>
        </p:txBody>
      </p:sp>
    </p:spTree>
    <p:extLst>
      <p:ext uri="{BB962C8B-B14F-4D97-AF65-F5344CB8AC3E}">
        <p14:creationId xmlns:p14="http://schemas.microsoft.com/office/powerpoint/2010/main" val="1269882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50826"/>
            <a:ext cx="8229600" cy="792163"/>
          </a:xfrm>
          <a:ln w="57150">
            <a:solidFill>
              <a:srgbClr val="92D050"/>
            </a:solidFill>
          </a:ln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FF9900"/>
                </a:solidFill>
              </a:rPr>
              <a:t>Alternative </a:t>
            </a:r>
            <a:r>
              <a:rPr lang="en-GB" sz="4000" b="1" dirty="0" err="1">
                <a:solidFill>
                  <a:srgbClr val="FF9900"/>
                </a:solidFill>
              </a:rPr>
              <a:t>Color</a:t>
            </a:r>
            <a:r>
              <a:rPr lang="en-GB" sz="4000" b="1" dirty="0">
                <a:solidFill>
                  <a:srgbClr val="FF9900"/>
                </a:solidFill>
              </a:rPr>
              <a:t> Spaces</a:t>
            </a:r>
            <a:endParaRPr lang="en-US" sz="4000" b="1" dirty="0">
              <a:solidFill>
                <a:srgbClr val="FF9900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219200"/>
            <a:ext cx="8229600" cy="5334000"/>
          </a:xfrm>
          <a:ln w="57150">
            <a:solidFill>
              <a:srgbClr val="00B050"/>
            </a:solidFill>
          </a:ln>
        </p:spPr>
        <p:txBody>
          <a:bodyPr/>
          <a:lstStyle/>
          <a:p>
            <a:r>
              <a:rPr lang="en-GB" b="1" dirty="0">
                <a:solidFill>
                  <a:srgbClr val="0000FF"/>
                </a:solidFill>
              </a:rPr>
              <a:t>Various other </a:t>
            </a:r>
            <a:r>
              <a:rPr lang="en-GB" b="1" dirty="0" err="1">
                <a:solidFill>
                  <a:srgbClr val="0000FF"/>
                </a:solidFill>
              </a:rPr>
              <a:t>color</a:t>
            </a:r>
            <a:r>
              <a:rPr lang="en-GB" b="1" dirty="0">
                <a:solidFill>
                  <a:srgbClr val="0000FF"/>
                </a:solidFill>
              </a:rPr>
              <a:t> representations can be computed from RGB.</a:t>
            </a:r>
          </a:p>
          <a:p>
            <a:endParaRPr lang="en-GB" dirty="0"/>
          </a:p>
          <a:p>
            <a:r>
              <a:rPr lang="en-GB" dirty="0"/>
              <a:t>This can be done for:</a:t>
            </a:r>
          </a:p>
          <a:p>
            <a:pPr lvl="1"/>
            <a:r>
              <a:rPr lang="en-GB" b="1" dirty="0" err="1">
                <a:solidFill>
                  <a:srgbClr val="0000FF"/>
                </a:solidFill>
              </a:rPr>
              <a:t>Decorrelating</a:t>
            </a:r>
            <a:r>
              <a:rPr lang="en-GB" b="1" dirty="0">
                <a:solidFill>
                  <a:srgbClr val="0000FF"/>
                </a:solidFill>
              </a:rPr>
              <a:t> the </a:t>
            </a:r>
            <a:r>
              <a:rPr lang="en-GB" b="1" dirty="0" err="1">
                <a:solidFill>
                  <a:srgbClr val="0000FF"/>
                </a:solidFill>
              </a:rPr>
              <a:t>color</a:t>
            </a:r>
            <a:r>
              <a:rPr lang="en-GB" b="1" dirty="0">
                <a:solidFill>
                  <a:srgbClr val="0000FF"/>
                </a:solidFill>
              </a:rPr>
              <a:t> channels: </a:t>
            </a:r>
          </a:p>
          <a:p>
            <a:pPr lvl="2"/>
            <a:r>
              <a:rPr lang="en-GB" dirty="0"/>
              <a:t>principal components.</a:t>
            </a:r>
          </a:p>
          <a:p>
            <a:pPr lvl="1"/>
            <a:r>
              <a:rPr lang="en-GB" b="1" dirty="0">
                <a:solidFill>
                  <a:srgbClr val="0000FF"/>
                </a:solidFill>
              </a:rPr>
              <a:t>Bringing </a:t>
            </a:r>
            <a:r>
              <a:rPr lang="en-GB" b="1" dirty="0" err="1">
                <a:solidFill>
                  <a:srgbClr val="0000FF"/>
                </a:solidFill>
              </a:rPr>
              <a:t>color</a:t>
            </a:r>
            <a:r>
              <a:rPr lang="en-GB" b="1" dirty="0">
                <a:solidFill>
                  <a:srgbClr val="0000FF"/>
                </a:solidFill>
              </a:rPr>
              <a:t> information to the fore:</a:t>
            </a:r>
          </a:p>
          <a:p>
            <a:pPr lvl="2"/>
            <a:r>
              <a:rPr lang="en-GB" dirty="0"/>
              <a:t>Hue, saturation and brightness.</a:t>
            </a:r>
          </a:p>
          <a:p>
            <a:pPr lvl="1"/>
            <a:r>
              <a:rPr lang="en-GB" b="1" dirty="0">
                <a:solidFill>
                  <a:srgbClr val="0000FF"/>
                </a:solidFill>
              </a:rPr>
              <a:t>Perceptual uniformity:</a:t>
            </a:r>
          </a:p>
          <a:p>
            <a:pPr lvl="2"/>
            <a:r>
              <a:rPr lang="en-GB" dirty="0" err="1"/>
              <a:t>CIELuv</a:t>
            </a:r>
            <a:r>
              <a:rPr lang="en-GB" dirty="0"/>
              <a:t>, </a:t>
            </a:r>
            <a:r>
              <a:rPr lang="en-GB" dirty="0" err="1"/>
              <a:t>CIELab</a:t>
            </a:r>
            <a:r>
              <a:rPr lang="en-GB" dirty="0"/>
              <a:t>, …</a:t>
            </a:r>
          </a:p>
          <a:p>
            <a:pPr algn="just">
              <a:spcAft>
                <a:spcPts val="1200"/>
              </a:spcAft>
            </a:pPr>
            <a:endParaRPr lang="en-IN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1200"/>
              </a:spcAft>
            </a:pPr>
            <a:endParaRPr lang="en-IN" sz="2400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451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50826"/>
            <a:ext cx="8229600" cy="792163"/>
          </a:xfrm>
          <a:ln w="57150">
            <a:solidFill>
              <a:srgbClr val="92D050"/>
            </a:solidFill>
          </a:ln>
        </p:spPr>
        <p:txBody>
          <a:bodyPr>
            <a:normAutofit fontScale="90000"/>
          </a:bodyPr>
          <a:lstStyle/>
          <a:p>
            <a:r>
              <a:rPr lang="en-GB" sz="4000" b="1" dirty="0">
                <a:solidFill>
                  <a:srgbClr val="FF9900"/>
                </a:solidFill>
              </a:rPr>
              <a:t>8 bit Colour Images and Look up Tables</a:t>
            </a:r>
            <a:endParaRPr lang="en-US" sz="4000" b="1" dirty="0">
              <a:solidFill>
                <a:srgbClr val="FF9900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219200"/>
            <a:ext cx="8229600" cy="5334000"/>
          </a:xfrm>
          <a:ln w="57150">
            <a:solidFill>
              <a:srgbClr val="00B050"/>
            </a:solidFill>
          </a:ln>
        </p:spPr>
        <p:txBody>
          <a:bodyPr/>
          <a:lstStyle/>
          <a:p>
            <a:pPr algn="just">
              <a:spcAft>
                <a:spcPts val="1200"/>
              </a:spcAft>
              <a:buNone/>
            </a:pPr>
            <a:endParaRPr lang="en-IN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1200"/>
              </a:spcAft>
            </a:pPr>
            <a:endParaRPr lang="en-IN" sz="2400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57401" y="1614488"/>
            <a:ext cx="214313" cy="214313"/>
          </a:xfrm>
          <a:prstGeom prst="rect">
            <a:avLst/>
          </a:prstGeom>
          <a:solidFill>
            <a:srgbClr val="00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343151" y="1614488"/>
            <a:ext cx="214313" cy="214313"/>
          </a:xfrm>
          <a:prstGeom prst="rect">
            <a:avLst/>
          </a:prstGeom>
          <a:solidFill>
            <a:srgbClr val="00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628901" y="1614488"/>
            <a:ext cx="214313" cy="214313"/>
          </a:xfrm>
          <a:prstGeom prst="rect">
            <a:avLst/>
          </a:prstGeom>
          <a:solidFill>
            <a:srgbClr val="00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914651" y="1614488"/>
            <a:ext cx="214313" cy="214313"/>
          </a:xfrm>
          <a:prstGeom prst="rect">
            <a:avLst/>
          </a:prstGeom>
          <a:solidFill>
            <a:srgbClr val="00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" name="Line Callout 1 7"/>
          <p:cNvSpPr/>
          <p:nvPr/>
        </p:nvSpPr>
        <p:spPr>
          <a:xfrm>
            <a:off x="4557714" y="1328738"/>
            <a:ext cx="2428875" cy="500063"/>
          </a:xfrm>
          <a:prstGeom prst="borderCallout1">
            <a:avLst>
              <a:gd name="adj1" fmla="val 18750"/>
              <a:gd name="adj2" fmla="val -8333"/>
              <a:gd name="adj3" fmla="val 87261"/>
              <a:gd name="adj4" fmla="val -551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>
                <a:solidFill>
                  <a:schemeClr val="tx1"/>
                </a:solidFill>
              </a:rPr>
              <a:t>Draw three blue dots</a:t>
            </a:r>
          </a:p>
        </p:txBody>
      </p:sp>
      <p:graphicFrame>
        <p:nvGraphicFramePr>
          <p:cNvPr id="9" name="Group 260"/>
          <p:cNvGraphicFramePr>
            <a:graphicFrameLocks/>
          </p:cNvGraphicFramePr>
          <p:nvPr/>
        </p:nvGraphicFramePr>
        <p:xfrm>
          <a:off x="2028826" y="1981200"/>
          <a:ext cx="8105775" cy="2926080"/>
        </p:xfrm>
        <a:graphic>
          <a:graphicData uri="http://schemas.openxmlformats.org/drawingml/2006/table">
            <a:tbl>
              <a:tblPr/>
              <a:tblGrid>
                <a:gridCol w="1929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6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0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30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853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Pixel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Red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Green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33CC33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Blue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73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RGB(0,0,255)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		(1 byte)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		(1 byte)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rgbClr val="33CC33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255	(1 byte)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73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RGB(0,0,255)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		(1 byte)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		(1 byte)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255	(1 byte)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73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RGB(0,0,255)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		(1 byte)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		(1 byte)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255	(1 byte)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73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RGB(0,0,255)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		(1 byte)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		(1 byte)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255	(1 byte)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8422005" y="4953000"/>
            <a:ext cx="1787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dirty="0"/>
              <a:t>No of bytes = 12</a:t>
            </a:r>
          </a:p>
        </p:txBody>
      </p:sp>
    </p:spTree>
    <p:extLst>
      <p:ext uri="{BB962C8B-B14F-4D97-AF65-F5344CB8AC3E}">
        <p14:creationId xmlns:p14="http://schemas.microsoft.com/office/powerpoint/2010/main" val="1972740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10308" y="250826"/>
            <a:ext cx="11148646" cy="792163"/>
          </a:xfrm>
          <a:ln w="57150">
            <a:solidFill>
              <a:srgbClr val="92D050"/>
            </a:solidFill>
          </a:ln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FF9900"/>
                </a:solidFill>
              </a:rPr>
              <a:t>Processing Strategy</a:t>
            </a:r>
            <a:endParaRPr lang="en-US" sz="4000" b="1" dirty="0">
              <a:solidFill>
                <a:srgbClr val="FF9900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0308" y="1219200"/>
            <a:ext cx="11148646" cy="5216770"/>
          </a:xfrm>
          <a:ln w="57150"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algn="just">
              <a:spcAft>
                <a:spcPts val="1200"/>
              </a:spcAft>
              <a:buNone/>
            </a:pPr>
            <a:endParaRPr lang="en-IN" sz="2400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743950" y="2514600"/>
            <a:ext cx="1290638" cy="2667000"/>
            <a:chOff x="384" y="1584"/>
            <a:chExt cx="813" cy="1680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384" y="1584"/>
              <a:ext cx="672" cy="624"/>
              <a:chOff x="771" y="1920"/>
              <a:chExt cx="672" cy="624"/>
            </a:xfrm>
          </p:grpSpPr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771" y="1920"/>
                <a:ext cx="624" cy="624"/>
              </a:xfrm>
              <a:prstGeom prst="rect">
                <a:avLst/>
              </a:prstGeom>
              <a:solidFill>
                <a:srgbClr val="F8025F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Text Box 5"/>
              <p:cNvSpPr txBox="1">
                <a:spLocks noChangeArrowheads="1"/>
              </p:cNvSpPr>
              <p:nvPr/>
            </p:nvSpPr>
            <p:spPr bwMode="auto">
              <a:xfrm>
                <a:off x="771" y="1920"/>
                <a:ext cx="672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sz="2000" b="1">
                    <a:solidFill>
                      <a:srgbClr val="000000"/>
                    </a:solidFill>
                    <a:latin typeface="Tahoma" pitchFamily="34" charset="0"/>
                  </a:rPr>
                  <a:t>Red</a:t>
                </a:r>
                <a:endParaRPr lang="fr-FR" sz="2000">
                  <a:solidFill>
                    <a:schemeClr val="bg1"/>
                  </a:solidFill>
                  <a:latin typeface="Tahoma" pitchFamily="34" charset="0"/>
                </a:endParaRPr>
              </a:p>
            </p:txBody>
          </p:sp>
        </p:grpSp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477" y="2112"/>
              <a:ext cx="624" cy="624"/>
              <a:chOff x="1107" y="2448"/>
              <a:chExt cx="624" cy="624"/>
            </a:xfrm>
          </p:grpSpPr>
          <p:sp>
            <p:nvSpPr>
              <p:cNvPr id="11" name="Rectangle 7"/>
              <p:cNvSpPr>
                <a:spLocks noChangeArrowheads="1"/>
              </p:cNvSpPr>
              <p:nvPr/>
            </p:nvSpPr>
            <p:spPr bwMode="auto">
              <a:xfrm>
                <a:off x="1107" y="2448"/>
                <a:ext cx="624" cy="624"/>
              </a:xfrm>
              <a:prstGeom prst="rect">
                <a:avLst/>
              </a:prstGeom>
              <a:solidFill>
                <a:srgbClr val="00FF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Text Box 8"/>
              <p:cNvSpPr txBox="1">
                <a:spLocks noChangeArrowheads="1"/>
              </p:cNvSpPr>
              <p:nvPr/>
            </p:nvSpPr>
            <p:spPr bwMode="auto">
              <a:xfrm>
                <a:off x="1107" y="2448"/>
                <a:ext cx="624" cy="250"/>
              </a:xfrm>
              <a:prstGeom prst="rect">
                <a:avLst/>
              </a:prstGeom>
              <a:solidFill>
                <a:srgbClr val="00FF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sz="2000" b="1">
                    <a:solidFill>
                      <a:srgbClr val="000000"/>
                    </a:solidFill>
                    <a:latin typeface="Tahoma" pitchFamily="34" charset="0"/>
                  </a:rPr>
                  <a:t>Green</a:t>
                </a:r>
                <a:endParaRPr lang="fr-FR" sz="2000">
                  <a:solidFill>
                    <a:schemeClr val="bg1"/>
                  </a:solidFill>
                  <a:latin typeface="Tahoma" pitchFamily="34" charset="0"/>
                </a:endParaRPr>
              </a:p>
            </p:txBody>
          </p:sp>
        </p:grpSp>
        <p:grpSp>
          <p:nvGrpSpPr>
            <p:cNvPr id="8" name="Group 9"/>
            <p:cNvGrpSpPr>
              <a:grpSpLocks/>
            </p:cNvGrpSpPr>
            <p:nvPr/>
          </p:nvGrpSpPr>
          <p:grpSpPr bwMode="auto">
            <a:xfrm>
              <a:off x="573" y="2640"/>
              <a:ext cx="624" cy="624"/>
              <a:chOff x="1443" y="2976"/>
              <a:chExt cx="624" cy="624"/>
            </a:xfrm>
          </p:grpSpPr>
          <p:sp>
            <p:nvSpPr>
              <p:cNvPr id="9" name="Rectangle 10"/>
              <p:cNvSpPr>
                <a:spLocks noChangeArrowheads="1"/>
              </p:cNvSpPr>
              <p:nvPr/>
            </p:nvSpPr>
            <p:spPr bwMode="auto">
              <a:xfrm>
                <a:off x="1443" y="2976"/>
                <a:ext cx="624" cy="624"/>
              </a:xfrm>
              <a:prstGeom prst="rect">
                <a:avLst/>
              </a:prstGeom>
              <a:solidFill>
                <a:srgbClr val="0066FF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Text Box 11"/>
              <p:cNvSpPr txBox="1">
                <a:spLocks noChangeArrowheads="1"/>
              </p:cNvSpPr>
              <p:nvPr/>
            </p:nvSpPr>
            <p:spPr bwMode="auto">
              <a:xfrm>
                <a:off x="1443" y="2976"/>
                <a:ext cx="576" cy="250"/>
              </a:xfrm>
              <a:prstGeom prst="rect">
                <a:avLst/>
              </a:prstGeom>
              <a:solidFill>
                <a:srgbClr val="0066FF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sz="2000" b="1">
                    <a:solidFill>
                      <a:srgbClr val="000000"/>
                    </a:solidFill>
                    <a:latin typeface="Tahoma" pitchFamily="34" charset="0"/>
                  </a:rPr>
                  <a:t>Blue</a:t>
                </a:r>
                <a:endParaRPr lang="fr-FR" sz="2000">
                  <a:solidFill>
                    <a:schemeClr val="bg1"/>
                  </a:solidFill>
                  <a:latin typeface="Tahoma" pitchFamily="34" charset="0"/>
                </a:endParaRPr>
              </a:p>
            </p:txBody>
          </p:sp>
        </p:grpSp>
      </p:grp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7200901" y="2590800"/>
            <a:ext cx="1833563" cy="2514600"/>
            <a:chOff x="3624" y="1632"/>
            <a:chExt cx="1155" cy="1584"/>
          </a:xfrm>
        </p:grpSpPr>
        <p:grpSp>
          <p:nvGrpSpPr>
            <p:cNvPr id="16" name="Group 13"/>
            <p:cNvGrpSpPr>
              <a:grpSpLocks/>
            </p:cNvGrpSpPr>
            <p:nvPr/>
          </p:nvGrpSpPr>
          <p:grpSpPr bwMode="auto">
            <a:xfrm>
              <a:off x="4068" y="1824"/>
              <a:ext cx="711" cy="1008"/>
              <a:chOff x="4080" y="1824"/>
              <a:chExt cx="711" cy="1008"/>
            </a:xfrm>
          </p:grpSpPr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>
                <a:off x="4080" y="1824"/>
                <a:ext cx="54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>
                <a:off x="4135" y="2304"/>
                <a:ext cx="567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>
                <a:off x="4111" y="2832"/>
                <a:ext cx="68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" name="AutoShape 17"/>
            <p:cNvSpPr>
              <a:spLocks noChangeArrowheads="1"/>
            </p:cNvSpPr>
            <p:nvPr/>
          </p:nvSpPr>
          <p:spPr bwMode="auto">
            <a:xfrm>
              <a:off x="3624" y="1632"/>
              <a:ext cx="480" cy="1584"/>
            </a:xfrm>
            <a:prstGeom prst="roundRect">
              <a:avLst>
                <a:gd name="adj" fmla="val 16667"/>
              </a:avLst>
            </a:prstGeom>
            <a:solidFill>
              <a:srgbClr val="CCECFF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3696" y="2256"/>
              <a:ext cx="370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fr-FR" sz="2800" dirty="0">
                  <a:solidFill>
                    <a:srgbClr val="44405C"/>
                  </a:solidFill>
                  <a:latin typeface="Tahoma" pitchFamily="34" charset="0"/>
                </a:rPr>
                <a:t>T</a:t>
              </a:r>
              <a:r>
                <a:rPr lang="fr-FR" sz="2800" baseline="30000" dirty="0">
                  <a:solidFill>
                    <a:srgbClr val="44405C"/>
                  </a:solidFill>
                  <a:latin typeface="Tahoma" pitchFamily="34" charset="0"/>
                </a:rPr>
                <a:t>-1</a:t>
              </a:r>
            </a:p>
          </p:txBody>
        </p:sp>
      </p:grpSp>
      <p:grpSp>
        <p:nvGrpSpPr>
          <p:cNvPr id="22" name="Group 19"/>
          <p:cNvGrpSpPr>
            <a:grpSpLocks/>
          </p:cNvGrpSpPr>
          <p:nvPr/>
        </p:nvGrpSpPr>
        <p:grpSpPr bwMode="auto">
          <a:xfrm>
            <a:off x="5295900" y="2590800"/>
            <a:ext cx="1905000" cy="2514600"/>
            <a:chOff x="2424" y="1632"/>
            <a:chExt cx="1200" cy="1584"/>
          </a:xfrm>
        </p:grpSpPr>
        <p:grpSp>
          <p:nvGrpSpPr>
            <p:cNvPr id="23" name="Group 20"/>
            <p:cNvGrpSpPr>
              <a:grpSpLocks/>
            </p:cNvGrpSpPr>
            <p:nvPr/>
          </p:nvGrpSpPr>
          <p:grpSpPr bwMode="auto">
            <a:xfrm>
              <a:off x="3080" y="1824"/>
              <a:ext cx="544" cy="1008"/>
              <a:chOff x="960" y="1824"/>
              <a:chExt cx="544" cy="1008"/>
            </a:xfrm>
          </p:grpSpPr>
          <p:sp>
            <p:nvSpPr>
              <p:cNvPr id="27" name="Line 21"/>
              <p:cNvSpPr>
                <a:spLocks noChangeShapeType="1"/>
              </p:cNvSpPr>
              <p:nvPr/>
            </p:nvSpPr>
            <p:spPr bwMode="auto">
              <a:xfrm>
                <a:off x="960" y="1824"/>
                <a:ext cx="54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22"/>
              <p:cNvSpPr>
                <a:spLocks noChangeShapeType="1"/>
              </p:cNvSpPr>
              <p:nvPr/>
            </p:nvSpPr>
            <p:spPr bwMode="auto">
              <a:xfrm>
                <a:off x="1051" y="2304"/>
                <a:ext cx="453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23"/>
              <p:cNvSpPr>
                <a:spLocks noChangeShapeType="1"/>
              </p:cNvSpPr>
              <p:nvPr/>
            </p:nvSpPr>
            <p:spPr bwMode="auto">
              <a:xfrm>
                <a:off x="1051" y="2832"/>
                <a:ext cx="453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24"/>
            <p:cNvGrpSpPr>
              <a:grpSpLocks/>
            </p:cNvGrpSpPr>
            <p:nvPr/>
          </p:nvGrpSpPr>
          <p:grpSpPr bwMode="auto">
            <a:xfrm>
              <a:off x="2424" y="1632"/>
              <a:ext cx="768" cy="1584"/>
              <a:chOff x="2508" y="1632"/>
              <a:chExt cx="768" cy="1584"/>
            </a:xfrm>
          </p:grpSpPr>
          <p:sp>
            <p:nvSpPr>
              <p:cNvPr id="25" name="AutoShape 25"/>
              <p:cNvSpPr>
                <a:spLocks noChangeArrowheads="1"/>
              </p:cNvSpPr>
              <p:nvPr/>
            </p:nvSpPr>
            <p:spPr bwMode="auto">
              <a:xfrm>
                <a:off x="2508" y="1632"/>
                <a:ext cx="768" cy="1584"/>
              </a:xfrm>
              <a:prstGeom prst="roundRect">
                <a:avLst>
                  <a:gd name="adj" fmla="val 16667"/>
                </a:avLst>
              </a:prstGeom>
              <a:solidFill>
                <a:srgbClr val="CCECFF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Text Box 26"/>
              <p:cNvSpPr txBox="1">
                <a:spLocks noChangeArrowheads="1"/>
              </p:cNvSpPr>
              <p:nvPr/>
            </p:nvSpPr>
            <p:spPr bwMode="auto">
              <a:xfrm rot="-5400000">
                <a:off x="2288" y="2296"/>
                <a:ext cx="1163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fr-FR" sz="2800" dirty="0" err="1">
                    <a:solidFill>
                      <a:srgbClr val="44405C"/>
                    </a:solidFill>
                    <a:latin typeface="Tahoma" pitchFamily="34" charset="0"/>
                  </a:rPr>
                  <a:t>Processing</a:t>
                </a:r>
                <a:endParaRPr lang="fr-FR" sz="2800" dirty="0">
                  <a:solidFill>
                    <a:srgbClr val="44405C"/>
                  </a:solidFill>
                  <a:latin typeface="Tahoma" pitchFamily="34" charset="0"/>
                </a:endParaRPr>
              </a:p>
            </p:txBody>
          </p:sp>
        </p:grpSp>
      </p:grpSp>
      <p:grpSp>
        <p:nvGrpSpPr>
          <p:cNvPr id="30" name="Group 28"/>
          <p:cNvGrpSpPr>
            <a:grpSpLocks/>
          </p:cNvGrpSpPr>
          <p:nvPr/>
        </p:nvGrpSpPr>
        <p:grpSpPr bwMode="auto">
          <a:xfrm>
            <a:off x="3886200" y="2590800"/>
            <a:ext cx="1397000" cy="2514600"/>
            <a:chOff x="1536" y="1632"/>
            <a:chExt cx="880" cy="1584"/>
          </a:xfrm>
        </p:grpSpPr>
        <p:grpSp>
          <p:nvGrpSpPr>
            <p:cNvPr id="31" name="Group 29"/>
            <p:cNvGrpSpPr>
              <a:grpSpLocks/>
            </p:cNvGrpSpPr>
            <p:nvPr/>
          </p:nvGrpSpPr>
          <p:grpSpPr bwMode="auto">
            <a:xfrm>
              <a:off x="1872" y="1824"/>
              <a:ext cx="544" cy="1008"/>
              <a:chOff x="960" y="1824"/>
              <a:chExt cx="544" cy="1008"/>
            </a:xfrm>
          </p:grpSpPr>
          <p:sp>
            <p:nvSpPr>
              <p:cNvPr id="35" name="Line 30"/>
              <p:cNvSpPr>
                <a:spLocks noChangeShapeType="1"/>
              </p:cNvSpPr>
              <p:nvPr/>
            </p:nvSpPr>
            <p:spPr bwMode="auto">
              <a:xfrm>
                <a:off x="960" y="1824"/>
                <a:ext cx="54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Line 31"/>
              <p:cNvSpPr>
                <a:spLocks noChangeShapeType="1"/>
              </p:cNvSpPr>
              <p:nvPr/>
            </p:nvSpPr>
            <p:spPr bwMode="auto">
              <a:xfrm>
                <a:off x="1051" y="2304"/>
                <a:ext cx="453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Line 32"/>
              <p:cNvSpPr>
                <a:spLocks noChangeShapeType="1"/>
              </p:cNvSpPr>
              <p:nvPr/>
            </p:nvSpPr>
            <p:spPr bwMode="auto">
              <a:xfrm>
                <a:off x="1051" y="2832"/>
                <a:ext cx="453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" name="Group 33"/>
            <p:cNvGrpSpPr>
              <a:grpSpLocks/>
            </p:cNvGrpSpPr>
            <p:nvPr/>
          </p:nvGrpSpPr>
          <p:grpSpPr bwMode="auto">
            <a:xfrm>
              <a:off x="1536" y="1632"/>
              <a:ext cx="480" cy="1584"/>
              <a:chOff x="1536" y="1632"/>
              <a:chExt cx="480" cy="1584"/>
            </a:xfrm>
          </p:grpSpPr>
          <p:sp>
            <p:nvSpPr>
              <p:cNvPr id="33" name="AutoShape 34"/>
              <p:cNvSpPr>
                <a:spLocks noChangeArrowheads="1"/>
              </p:cNvSpPr>
              <p:nvPr/>
            </p:nvSpPr>
            <p:spPr bwMode="auto">
              <a:xfrm>
                <a:off x="1536" y="1632"/>
                <a:ext cx="480" cy="1584"/>
              </a:xfrm>
              <a:prstGeom prst="roundRect">
                <a:avLst>
                  <a:gd name="adj" fmla="val 16667"/>
                </a:avLst>
              </a:prstGeom>
              <a:solidFill>
                <a:srgbClr val="CCECFF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35"/>
              <p:cNvSpPr txBox="1">
                <a:spLocks noChangeArrowheads="1"/>
              </p:cNvSpPr>
              <p:nvPr/>
            </p:nvSpPr>
            <p:spPr bwMode="auto">
              <a:xfrm>
                <a:off x="1644" y="2256"/>
                <a:ext cx="247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fr-FR" sz="2800" dirty="0">
                    <a:solidFill>
                      <a:srgbClr val="44405C"/>
                    </a:solidFill>
                    <a:latin typeface="Tahoma" pitchFamily="34" charset="0"/>
                  </a:rPr>
                  <a:t>T</a:t>
                </a:r>
              </a:p>
            </p:txBody>
          </p:sp>
        </p:grpSp>
      </p:grpSp>
      <p:grpSp>
        <p:nvGrpSpPr>
          <p:cNvPr id="38" name="Group 36"/>
          <p:cNvGrpSpPr>
            <a:grpSpLocks/>
          </p:cNvGrpSpPr>
          <p:nvPr/>
        </p:nvGrpSpPr>
        <p:grpSpPr bwMode="auto">
          <a:xfrm>
            <a:off x="2971800" y="2895600"/>
            <a:ext cx="863600" cy="1600200"/>
            <a:chOff x="960" y="1824"/>
            <a:chExt cx="544" cy="1008"/>
          </a:xfrm>
        </p:grpSpPr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960" y="1824"/>
              <a:ext cx="54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>
              <a:off x="1051" y="2304"/>
              <a:ext cx="45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1051" y="2832"/>
              <a:ext cx="45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2" name="Group 40"/>
          <p:cNvGrpSpPr>
            <a:grpSpLocks/>
          </p:cNvGrpSpPr>
          <p:nvPr/>
        </p:nvGrpSpPr>
        <p:grpSpPr bwMode="auto">
          <a:xfrm>
            <a:off x="2057400" y="2514600"/>
            <a:ext cx="1290638" cy="2667000"/>
            <a:chOff x="384" y="1584"/>
            <a:chExt cx="813" cy="1680"/>
          </a:xfrm>
        </p:grpSpPr>
        <p:grpSp>
          <p:nvGrpSpPr>
            <p:cNvPr id="43" name="Group 41"/>
            <p:cNvGrpSpPr>
              <a:grpSpLocks/>
            </p:cNvGrpSpPr>
            <p:nvPr/>
          </p:nvGrpSpPr>
          <p:grpSpPr bwMode="auto">
            <a:xfrm>
              <a:off x="384" y="1584"/>
              <a:ext cx="672" cy="624"/>
              <a:chOff x="771" y="1920"/>
              <a:chExt cx="672" cy="624"/>
            </a:xfrm>
          </p:grpSpPr>
          <p:sp>
            <p:nvSpPr>
              <p:cNvPr id="50" name="Rectangle 42"/>
              <p:cNvSpPr>
                <a:spLocks noChangeArrowheads="1"/>
              </p:cNvSpPr>
              <p:nvPr/>
            </p:nvSpPr>
            <p:spPr bwMode="auto">
              <a:xfrm>
                <a:off x="771" y="1920"/>
                <a:ext cx="624" cy="624"/>
              </a:xfrm>
              <a:prstGeom prst="rect">
                <a:avLst/>
              </a:prstGeom>
              <a:solidFill>
                <a:srgbClr val="F8025F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Text Box 43"/>
              <p:cNvSpPr txBox="1">
                <a:spLocks noChangeArrowheads="1"/>
              </p:cNvSpPr>
              <p:nvPr/>
            </p:nvSpPr>
            <p:spPr bwMode="auto">
              <a:xfrm>
                <a:off x="771" y="1920"/>
                <a:ext cx="672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sz="2000" b="1">
                    <a:solidFill>
                      <a:srgbClr val="000000"/>
                    </a:solidFill>
                    <a:latin typeface="Tahoma" pitchFamily="34" charset="0"/>
                  </a:rPr>
                  <a:t>Red</a:t>
                </a:r>
                <a:endParaRPr lang="fr-FR" sz="2000">
                  <a:solidFill>
                    <a:schemeClr val="bg1"/>
                  </a:solidFill>
                  <a:latin typeface="Tahoma" pitchFamily="34" charset="0"/>
                </a:endParaRPr>
              </a:p>
            </p:txBody>
          </p:sp>
        </p:grpSp>
        <p:grpSp>
          <p:nvGrpSpPr>
            <p:cNvPr id="44" name="Group 44"/>
            <p:cNvGrpSpPr>
              <a:grpSpLocks/>
            </p:cNvGrpSpPr>
            <p:nvPr/>
          </p:nvGrpSpPr>
          <p:grpSpPr bwMode="auto">
            <a:xfrm>
              <a:off x="477" y="2112"/>
              <a:ext cx="624" cy="624"/>
              <a:chOff x="1107" y="2448"/>
              <a:chExt cx="624" cy="624"/>
            </a:xfrm>
          </p:grpSpPr>
          <p:sp>
            <p:nvSpPr>
              <p:cNvPr id="48" name="Rectangle 45"/>
              <p:cNvSpPr>
                <a:spLocks noChangeArrowheads="1"/>
              </p:cNvSpPr>
              <p:nvPr/>
            </p:nvSpPr>
            <p:spPr bwMode="auto">
              <a:xfrm>
                <a:off x="1107" y="2448"/>
                <a:ext cx="624" cy="624"/>
              </a:xfrm>
              <a:prstGeom prst="rect">
                <a:avLst/>
              </a:prstGeom>
              <a:solidFill>
                <a:srgbClr val="00FF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Text Box 46"/>
              <p:cNvSpPr txBox="1">
                <a:spLocks noChangeArrowheads="1"/>
              </p:cNvSpPr>
              <p:nvPr/>
            </p:nvSpPr>
            <p:spPr bwMode="auto">
              <a:xfrm>
                <a:off x="1107" y="2448"/>
                <a:ext cx="624" cy="250"/>
              </a:xfrm>
              <a:prstGeom prst="rect">
                <a:avLst/>
              </a:prstGeom>
              <a:solidFill>
                <a:srgbClr val="00FF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sz="2000" b="1">
                    <a:solidFill>
                      <a:srgbClr val="000000"/>
                    </a:solidFill>
                    <a:latin typeface="Tahoma" pitchFamily="34" charset="0"/>
                  </a:rPr>
                  <a:t>Green</a:t>
                </a:r>
                <a:endParaRPr lang="fr-FR" sz="2000">
                  <a:solidFill>
                    <a:schemeClr val="bg1"/>
                  </a:solidFill>
                  <a:latin typeface="Tahoma" pitchFamily="34" charset="0"/>
                </a:endParaRPr>
              </a:p>
            </p:txBody>
          </p:sp>
        </p:grpSp>
        <p:grpSp>
          <p:nvGrpSpPr>
            <p:cNvPr id="45" name="Group 47"/>
            <p:cNvGrpSpPr>
              <a:grpSpLocks/>
            </p:cNvGrpSpPr>
            <p:nvPr/>
          </p:nvGrpSpPr>
          <p:grpSpPr bwMode="auto">
            <a:xfrm>
              <a:off x="573" y="2640"/>
              <a:ext cx="624" cy="624"/>
              <a:chOff x="1443" y="2976"/>
              <a:chExt cx="624" cy="624"/>
            </a:xfrm>
          </p:grpSpPr>
          <p:sp>
            <p:nvSpPr>
              <p:cNvPr id="46" name="Rectangle 48"/>
              <p:cNvSpPr>
                <a:spLocks noChangeArrowheads="1"/>
              </p:cNvSpPr>
              <p:nvPr/>
            </p:nvSpPr>
            <p:spPr bwMode="auto">
              <a:xfrm>
                <a:off x="1443" y="2976"/>
                <a:ext cx="624" cy="624"/>
              </a:xfrm>
              <a:prstGeom prst="rect">
                <a:avLst/>
              </a:prstGeom>
              <a:solidFill>
                <a:srgbClr val="0066FF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Text Box 49"/>
              <p:cNvSpPr txBox="1">
                <a:spLocks noChangeArrowheads="1"/>
              </p:cNvSpPr>
              <p:nvPr/>
            </p:nvSpPr>
            <p:spPr bwMode="auto">
              <a:xfrm>
                <a:off x="1443" y="2976"/>
                <a:ext cx="576" cy="250"/>
              </a:xfrm>
              <a:prstGeom prst="rect">
                <a:avLst/>
              </a:prstGeom>
              <a:solidFill>
                <a:srgbClr val="0066FF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sz="2000" b="1">
                    <a:solidFill>
                      <a:srgbClr val="000000"/>
                    </a:solidFill>
                    <a:latin typeface="Tahoma" pitchFamily="34" charset="0"/>
                  </a:rPr>
                  <a:t>Blue</a:t>
                </a:r>
                <a:endParaRPr lang="fr-FR" sz="2000">
                  <a:solidFill>
                    <a:schemeClr val="bg1"/>
                  </a:solidFill>
                  <a:latin typeface="Tahoma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798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25415" y="250826"/>
            <a:ext cx="10081847" cy="792163"/>
          </a:xfrm>
          <a:ln w="57150">
            <a:solidFill>
              <a:srgbClr val="92D050"/>
            </a:solidFill>
          </a:ln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9900"/>
                </a:solidFill>
              </a:rPr>
              <a:t>Skin color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25415" y="1219200"/>
            <a:ext cx="10081847" cy="5334000"/>
          </a:xfrm>
          <a:ln w="57150">
            <a:solidFill>
              <a:srgbClr val="00B050"/>
            </a:solidFill>
          </a:ln>
        </p:spPr>
        <p:txBody>
          <a:bodyPr/>
          <a:lstStyle/>
          <a:p>
            <a:pPr algn="just">
              <a:spcAft>
                <a:spcPts val="1200"/>
              </a:spcAft>
              <a:buNone/>
            </a:pPr>
            <a:endParaRPr lang="en-IN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1200"/>
              </a:spcAft>
            </a:pPr>
            <a:endParaRPr lang="en-IN" sz="2400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057400"/>
            <a:ext cx="1981200" cy="23193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1" y="2514600"/>
            <a:ext cx="2659063" cy="1828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5562600" y="1981200"/>
            <a:ext cx="6254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RGB</a:t>
            </a: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8458200" y="1905000"/>
            <a:ext cx="3738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rg</a:t>
            </a:r>
          </a:p>
        </p:txBody>
      </p:sp>
      <p:pic>
        <p:nvPicPr>
          <p:cNvPr id="10" name="Picture 4" descr="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0" y="5181601"/>
            <a:ext cx="53340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4"/>
          <p:cNvGrpSpPr>
            <a:grpSpLocks/>
          </p:cNvGrpSpPr>
          <p:nvPr/>
        </p:nvGrpSpPr>
        <p:grpSpPr bwMode="auto">
          <a:xfrm>
            <a:off x="7620000" y="2438401"/>
            <a:ext cx="2514600" cy="2144713"/>
            <a:chOff x="6096000" y="2438400"/>
            <a:chExt cx="2514600" cy="2144662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96000" y="2514600"/>
              <a:ext cx="2514600" cy="206846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6324600" y="2438400"/>
              <a:ext cx="266420" cy="33854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bg2"/>
                  </a:solidFill>
                </a:rPr>
                <a:t>r</a:t>
              </a: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8305800" y="4038600"/>
              <a:ext cx="272832" cy="33854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bg2"/>
                  </a:solidFill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693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50826"/>
            <a:ext cx="8229600" cy="792163"/>
          </a:xfrm>
          <a:ln w="57150">
            <a:solidFill>
              <a:srgbClr val="92D050"/>
            </a:solidFill>
          </a:ln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9900"/>
                </a:solidFill>
              </a:rPr>
              <a:t>Skin detection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219200"/>
            <a:ext cx="8229600" cy="5334000"/>
          </a:xfrm>
          <a:ln w="57150"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dirty="0"/>
              <a:t>M. Jones and J. </a:t>
            </a:r>
            <a:r>
              <a:rPr lang="en-US" dirty="0" err="1"/>
              <a:t>Rehg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Statistical Color Models with Application to Skin Detection</a:t>
            </a:r>
            <a:r>
              <a:rPr lang="en-US" dirty="0"/>
              <a:t>, International Journal of Computer Vision, 2002 </a:t>
            </a:r>
          </a:p>
          <a:p>
            <a:pPr algn="just">
              <a:spcAft>
                <a:spcPts val="1200"/>
              </a:spcAft>
            </a:pPr>
            <a:endParaRPr lang="en-IN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1200"/>
              </a:spcAft>
            </a:pPr>
            <a:endParaRPr lang="en-IN" sz="1600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1981200"/>
            <a:ext cx="4648200" cy="444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1673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855785" y="250826"/>
            <a:ext cx="10374923" cy="792163"/>
          </a:xfrm>
          <a:ln w="57150">
            <a:solidFill>
              <a:srgbClr val="92D050"/>
            </a:solidFill>
          </a:ln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9900"/>
                </a:solidFill>
              </a:rPr>
              <a:t>Image file formats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785" y="1219200"/>
            <a:ext cx="10374923" cy="5334000"/>
          </a:xfrm>
          <a:ln w="57150">
            <a:solidFill>
              <a:srgbClr val="00B050"/>
            </a:solidFill>
          </a:ln>
        </p:spPr>
        <p:txBody>
          <a:bodyPr>
            <a:normAutofit/>
          </a:bodyPr>
          <a:lstStyle/>
          <a:p>
            <a:r>
              <a:rPr lang="en-US" sz="2400" dirty="0"/>
              <a:t>Many image formats adhere to the simple model shown below (line by line, no breaks between lines).</a:t>
            </a:r>
          </a:p>
          <a:p>
            <a:r>
              <a:rPr lang="en-US" sz="2400" dirty="0"/>
              <a:t>The header contains at least the width and height of the image.</a:t>
            </a:r>
          </a:p>
          <a:p>
            <a:r>
              <a:rPr lang="en-US" sz="2400" dirty="0"/>
              <a:t>Most headers begin with a </a:t>
            </a:r>
            <a:r>
              <a:rPr lang="en-US" sz="2400" b="1" u="sng" dirty="0"/>
              <a:t>signature</a:t>
            </a:r>
            <a:r>
              <a:rPr lang="en-US" sz="2400" dirty="0"/>
              <a:t> or “magic number” </a:t>
            </a:r>
          </a:p>
          <a:p>
            <a:pPr>
              <a:buFontTx/>
              <a:buNone/>
            </a:pPr>
            <a:r>
              <a:rPr lang="en-US" sz="2400" dirty="0"/>
              <a:t>	(i.e., a short sequence of bytes for identifying the file format)</a:t>
            </a:r>
          </a:p>
          <a:p>
            <a:pPr algn="just">
              <a:spcAft>
                <a:spcPts val="1200"/>
              </a:spcAft>
            </a:pPr>
            <a:endParaRPr lang="en-IN" sz="2400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1200"/>
              </a:spcAft>
            </a:pPr>
            <a:endParaRPr lang="en-IN" sz="1800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4" descr="format"/>
          <p:cNvPicPr>
            <a:picLocks noChangeAspect="1" noChangeArrowheads="1"/>
          </p:cNvPicPr>
          <p:nvPr/>
        </p:nvPicPr>
        <p:blipFill>
          <a:blip r:embed="rId2" cstate="print">
            <a:lum bright="-12000"/>
          </a:blip>
          <a:srcRect/>
          <a:stretch>
            <a:fillRect/>
          </a:stretch>
        </p:blipFill>
        <p:spPr bwMode="auto">
          <a:xfrm>
            <a:off x="2895600" y="3962401"/>
            <a:ext cx="6629400" cy="241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34161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55077" y="672857"/>
            <a:ext cx="10316307" cy="792163"/>
          </a:xfrm>
          <a:ln w="57150">
            <a:solidFill>
              <a:srgbClr val="92D050"/>
            </a:solidFill>
          </a:ln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9900"/>
                </a:solidFill>
              </a:rPr>
              <a:t>Common image file formats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5077" y="1887414"/>
            <a:ext cx="10316307" cy="4665785"/>
          </a:xfrm>
          <a:ln w="57150">
            <a:solidFill>
              <a:srgbClr val="00B050"/>
            </a:solidFill>
          </a:ln>
        </p:spPr>
        <p:txBody>
          <a:bodyPr/>
          <a:lstStyle/>
          <a:p>
            <a:r>
              <a:rPr lang="en-US" sz="2800" dirty="0">
                <a:solidFill>
                  <a:srgbClr val="0000FF"/>
                </a:solidFill>
              </a:rPr>
              <a:t>GIF (Graphic Interchange Format) </a:t>
            </a:r>
          </a:p>
          <a:p>
            <a:r>
              <a:rPr lang="en-US" sz="2800" dirty="0"/>
              <a:t>PNG (Portable Network Graphics)</a:t>
            </a:r>
          </a:p>
          <a:p>
            <a:r>
              <a:rPr lang="en-US" sz="2800" dirty="0">
                <a:solidFill>
                  <a:srgbClr val="0000FF"/>
                </a:solidFill>
              </a:rPr>
              <a:t>JPEG (Joint Photographic Experts Group)</a:t>
            </a:r>
          </a:p>
          <a:p>
            <a:r>
              <a:rPr lang="en-US" sz="2800" dirty="0"/>
              <a:t>TIFF (Tagged Image File Format)</a:t>
            </a:r>
          </a:p>
          <a:p>
            <a:r>
              <a:rPr lang="en-US" sz="2800" dirty="0">
                <a:solidFill>
                  <a:srgbClr val="0000FF"/>
                </a:solidFill>
              </a:rPr>
              <a:t>PGM (Portable Gray Map)</a:t>
            </a:r>
          </a:p>
          <a:p>
            <a:r>
              <a:rPr lang="en-US" sz="2800" dirty="0"/>
              <a:t>FITS (Flexible Image Transport System)</a:t>
            </a:r>
            <a:endParaRPr lang="en-IN" sz="2800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1200"/>
              </a:spcAft>
            </a:pPr>
            <a:endParaRPr lang="en-IN" sz="2400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647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844062" y="250826"/>
            <a:ext cx="10632830" cy="792163"/>
          </a:xfrm>
          <a:ln w="57150">
            <a:solidFill>
              <a:srgbClr val="92D050"/>
            </a:solidFill>
          </a:ln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9900"/>
                </a:solidFill>
              </a:rPr>
              <a:t>PBM/PGM/PPM format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4062" y="1219200"/>
            <a:ext cx="10632830" cy="5334000"/>
          </a:xfrm>
          <a:ln w="57150">
            <a:solidFill>
              <a:srgbClr val="00B050"/>
            </a:solidFill>
          </a:ln>
        </p:spPr>
        <p:txBody>
          <a:bodyPr/>
          <a:lstStyle/>
          <a:p>
            <a:r>
              <a:rPr lang="en-US" sz="2200" dirty="0"/>
              <a:t>A popular format for grayscale images (8 bits/pixel)</a:t>
            </a:r>
          </a:p>
          <a:p>
            <a:r>
              <a:rPr lang="en-US" sz="2200" dirty="0"/>
              <a:t>Closely-related formats are:</a:t>
            </a:r>
          </a:p>
          <a:p>
            <a:pPr lvl="1"/>
            <a:r>
              <a:rPr lang="en-US" sz="2000" dirty="0"/>
              <a:t>PBM (Portable Bitmap), for binary images (1 bit/pixel)</a:t>
            </a:r>
          </a:p>
          <a:p>
            <a:pPr lvl="1"/>
            <a:r>
              <a:rPr lang="en-US" sz="2000" dirty="0"/>
              <a:t>PPM (Portable </a:t>
            </a:r>
            <a:r>
              <a:rPr lang="en-US" sz="2000" dirty="0" err="1"/>
              <a:t>Pixelmap</a:t>
            </a:r>
            <a:r>
              <a:rPr lang="en-US" sz="2000" dirty="0"/>
              <a:t>), for color images (24 bits/pixel)</a:t>
            </a:r>
          </a:p>
          <a:p>
            <a:pPr marL="457200" lvl="1" indent="0">
              <a:buNone/>
            </a:pPr>
            <a:endParaRPr lang="en-US" sz="2000" dirty="0"/>
          </a:p>
          <a:p>
            <a:pPr lvl="4"/>
            <a:r>
              <a:rPr lang="en-US" dirty="0"/>
              <a:t>        		                                                         ASCII or binary (raw) storage</a:t>
            </a:r>
          </a:p>
          <a:p>
            <a:pPr algn="just">
              <a:spcAft>
                <a:spcPts val="1200"/>
              </a:spcAft>
            </a:pPr>
            <a:endParaRPr lang="en-IN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1200"/>
              </a:spcAft>
            </a:pPr>
            <a:endParaRPr lang="en-IN" sz="2400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4" descr="pgm"/>
          <p:cNvPicPr>
            <a:picLocks noChangeAspect="1" noChangeArrowheads="1"/>
          </p:cNvPicPr>
          <p:nvPr/>
        </p:nvPicPr>
        <p:blipFill>
          <a:blip r:embed="rId2" cstate="print">
            <a:lum bright="-18000"/>
          </a:blip>
          <a:srcRect/>
          <a:stretch>
            <a:fillRect/>
          </a:stretch>
        </p:blipFill>
        <p:spPr bwMode="auto">
          <a:xfrm>
            <a:off x="1615415" y="3370385"/>
            <a:ext cx="3352800" cy="259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formats"/>
          <p:cNvPicPr>
            <a:picLocks noChangeAspect="1" noChangeArrowheads="1"/>
          </p:cNvPicPr>
          <p:nvPr/>
        </p:nvPicPr>
        <p:blipFill>
          <a:blip r:embed="rId3" cstate="print">
            <a:lum bright="-18000"/>
          </a:blip>
          <a:srcRect/>
          <a:stretch>
            <a:fillRect/>
          </a:stretch>
        </p:blipFill>
        <p:spPr bwMode="auto">
          <a:xfrm>
            <a:off x="6052537" y="4065323"/>
            <a:ext cx="4340033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48403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726831" y="255588"/>
            <a:ext cx="10503877" cy="792162"/>
          </a:xfrm>
          <a:prstGeom prst="rect">
            <a:avLst/>
          </a:prstGeom>
          <a:ln w="57150">
            <a:solidFill>
              <a:srgbClr val="92D050"/>
            </a:solidFill>
          </a:ln>
        </p:spPr>
        <p:txBody>
          <a:bodyPr/>
          <a:lstStyle/>
          <a:p>
            <a:pPr algn="ctr">
              <a:defRPr/>
            </a:pPr>
            <a:r>
              <a:rPr lang="en-US" sz="4400" b="1" dirty="0">
                <a:solidFill>
                  <a:srgbClr val="FF9900"/>
                </a:solidFill>
              </a:rPr>
              <a:t>What is an image? </a:t>
            </a:r>
            <a:endParaRPr lang="en-US" sz="4400" b="1" kern="0" dirty="0">
              <a:solidFill>
                <a:srgbClr val="FF9900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726831" y="1219200"/>
            <a:ext cx="10632831" cy="5345723"/>
          </a:xfrm>
          <a:prstGeom prst="rect">
            <a:avLst/>
          </a:prstGeom>
          <a:ln w="57150">
            <a:solidFill>
              <a:srgbClr val="00B050"/>
            </a:solidFill>
          </a:ln>
        </p:spPr>
        <p:txBody>
          <a:bodyPr/>
          <a:lstStyle/>
          <a:p>
            <a:pPr marL="457200" indent="-457200">
              <a:spcAft>
                <a:spcPts val="1200"/>
              </a:spcAft>
            </a:pPr>
            <a:endParaRPr lang="en-IN" sz="3200" dirty="0">
              <a:solidFill>
                <a:srgbClr val="3333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image"/>
          <p:cNvPicPr>
            <a:picLocks noChangeAspect="1" noChangeArrowheads="1"/>
          </p:cNvPicPr>
          <p:nvPr/>
        </p:nvPicPr>
        <p:blipFill>
          <a:blip r:embed="rId2" cstate="print">
            <a:lum bright="-30000" contrast="-12000"/>
          </a:blip>
          <a:srcRect/>
          <a:stretch>
            <a:fillRect/>
          </a:stretch>
        </p:blipFill>
        <p:spPr bwMode="auto">
          <a:xfrm>
            <a:off x="961292" y="1409701"/>
            <a:ext cx="5817333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086600" y="3171826"/>
            <a:ext cx="2590800" cy="2924175"/>
            <a:chOff x="3888" y="1776"/>
            <a:chExt cx="1632" cy="1842"/>
          </a:xfrm>
        </p:grpSpPr>
        <p:pic>
          <p:nvPicPr>
            <p:cNvPr id="6" name="Picture 4" descr="cast_p3"/>
            <p:cNvPicPr>
              <a:picLocks noChangeAspect="1" noChangeArrowheads="1"/>
            </p:cNvPicPr>
            <p:nvPr/>
          </p:nvPicPr>
          <p:blipFill>
            <a:blip r:embed="rId3" cstate="print"/>
            <a:srcRect l="69090"/>
            <a:stretch>
              <a:fillRect/>
            </a:stretch>
          </p:blipFill>
          <p:spPr bwMode="auto">
            <a:xfrm>
              <a:off x="3888" y="1776"/>
              <a:ext cx="1632" cy="18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4992" y="2016"/>
              <a:ext cx="189" cy="233"/>
            </a:xfrm>
            <a:prstGeom prst="rect">
              <a:avLst/>
            </a:prstGeom>
            <a:solidFill>
              <a:schemeClr val="tx1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4992" y="3168"/>
              <a:ext cx="334" cy="233"/>
            </a:xfrm>
            <a:prstGeom prst="rect">
              <a:avLst/>
            </a:prstGeom>
            <a:solidFill>
              <a:schemeClr val="tx1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2"/>
                  </a:solidFill>
                </a:rPr>
                <a:t>255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7446725" y="1331672"/>
            <a:ext cx="22306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8 bits/pixel</a:t>
            </a:r>
          </a:p>
        </p:txBody>
      </p:sp>
    </p:spTree>
    <p:extLst>
      <p:ext uri="{BB962C8B-B14F-4D97-AF65-F5344CB8AC3E}">
        <p14:creationId xmlns:p14="http://schemas.microsoft.com/office/powerpoint/2010/main" val="831920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50826"/>
            <a:ext cx="8229600" cy="792163"/>
          </a:xfrm>
          <a:ln w="57150">
            <a:solidFill>
              <a:srgbClr val="92D050"/>
            </a:solidFill>
          </a:ln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9900"/>
                </a:solidFill>
              </a:rPr>
              <a:t>Representing Digital Images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8891" y="1219200"/>
            <a:ext cx="10714893" cy="5334000"/>
          </a:xfrm>
          <a:ln w="57150">
            <a:solidFill>
              <a:srgbClr val="00B050"/>
            </a:solidFill>
          </a:ln>
        </p:spPr>
        <p:txBody>
          <a:bodyPr/>
          <a:lstStyle/>
          <a:p>
            <a:r>
              <a:rPr lang="en-US" sz="2400" dirty="0">
                <a:latin typeface="Arial Black" pitchFamily="34" charset="0"/>
              </a:rPr>
              <a:t>Digital images are composed of PIXELS (or picture elements)</a:t>
            </a:r>
          </a:p>
          <a:p>
            <a:pPr lvl="1"/>
            <a:r>
              <a:rPr kumimoji="1" lang="en-US" sz="2000" dirty="0"/>
              <a:t>a natural image is typically represented by a continuous or analog signal (such as a photograph, video frame, etc.)</a:t>
            </a:r>
          </a:p>
          <a:p>
            <a:pPr lvl="1"/>
            <a:r>
              <a:rPr kumimoji="1" lang="en-US" sz="2000" dirty="0"/>
              <a:t>Digitizing samples the natural image into discrete components</a:t>
            </a:r>
          </a:p>
          <a:p>
            <a:endParaRPr kumimoji="1" lang="en-US" sz="2400" dirty="0"/>
          </a:p>
          <a:p>
            <a:pPr lvl="1">
              <a:buNone/>
            </a:pPr>
            <a:endParaRPr lang="en-US" sz="2000" dirty="0">
              <a:latin typeface="Times"/>
            </a:endParaRPr>
          </a:p>
          <a:p>
            <a:pPr lvl="4"/>
            <a:endParaRPr lang="en-US" dirty="0"/>
          </a:p>
          <a:p>
            <a:pPr algn="just">
              <a:spcAft>
                <a:spcPts val="1200"/>
              </a:spcAft>
            </a:pPr>
            <a:endParaRPr lang="en-IN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1200"/>
              </a:spcAft>
            </a:pPr>
            <a:endParaRPr lang="en-IN" sz="2400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7" descr="penny.0                                                        00007945&#10;Office Jouley                  AEA55E7A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805355" y="3188922"/>
            <a:ext cx="2749033" cy="2854325"/>
          </a:xfrm>
          <a:prstGeom prst="rect">
            <a:avLst/>
          </a:prstGeom>
        </p:spPr>
      </p:pic>
      <p:pic>
        <p:nvPicPr>
          <p:cNvPr id="7" name="Picture 8" descr="penny1.pict                                                    00007945&#10;Office Jouley                  AEA55E7A: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027986" y="3188922"/>
            <a:ext cx="2630487" cy="273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20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399" y="1219200"/>
            <a:ext cx="10855569" cy="5334000"/>
          </a:xfrm>
          <a:ln w="57150">
            <a:solidFill>
              <a:srgbClr val="00B050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Arial Black" pitchFamily="34" charset="0"/>
              </a:rPr>
              <a:t>Digital images are composed of PIXELS (or picture elements)</a:t>
            </a:r>
          </a:p>
          <a:p>
            <a:pPr lvl="1">
              <a:lnSpc>
                <a:spcPct val="90000"/>
              </a:lnSpc>
            </a:pPr>
            <a:endParaRPr kumimoji="1" lang="en-US" sz="2000" b="1" dirty="0"/>
          </a:p>
          <a:p>
            <a:pPr lvl="1">
              <a:lnSpc>
                <a:spcPct val="90000"/>
              </a:lnSpc>
            </a:pPr>
            <a:r>
              <a:rPr kumimoji="1" lang="en-US" sz="2000" b="1" dirty="0"/>
              <a:t>Each discrete sample is averaged to represent a uniform value for that area in the image</a:t>
            </a:r>
          </a:p>
          <a:p>
            <a:pPr lvl="1">
              <a:lnSpc>
                <a:spcPct val="90000"/>
              </a:lnSpc>
            </a:pPr>
            <a:r>
              <a:rPr kumimoji="1" lang="en-US" sz="2000" b="1" dirty="0">
                <a:solidFill>
                  <a:srgbClr val="0000FF"/>
                </a:solidFill>
              </a:rPr>
              <a:t>PICTURE RESOLUTION </a:t>
            </a:r>
            <a:r>
              <a:rPr kumimoji="1" lang="en-US" sz="2000" dirty="0"/>
              <a:t>is the number of pixels or samples used to represent the image</a:t>
            </a:r>
          </a:p>
          <a:p>
            <a:pPr>
              <a:lnSpc>
                <a:spcPct val="90000"/>
              </a:lnSpc>
            </a:pPr>
            <a:endParaRPr kumimoji="1" lang="en-US" sz="2400" dirty="0"/>
          </a:p>
          <a:p>
            <a:pPr>
              <a:lnSpc>
                <a:spcPct val="90000"/>
              </a:lnSpc>
            </a:pPr>
            <a:endParaRPr kumimoji="1" lang="en-US" sz="2400" b="1" dirty="0"/>
          </a:p>
          <a:p>
            <a:endParaRPr kumimoji="1" lang="en-US" sz="2400" dirty="0"/>
          </a:p>
          <a:p>
            <a:pPr lvl="1">
              <a:buNone/>
            </a:pPr>
            <a:endParaRPr lang="en-US" sz="2000" dirty="0">
              <a:latin typeface="Times"/>
            </a:endParaRPr>
          </a:p>
          <a:p>
            <a:pPr lvl="4"/>
            <a:endParaRPr lang="en-US" dirty="0"/>
          </a:p>
          <a:p>
            <a:pPr algn="just">
              <a:spcAft>
                <a:spcPts val="1200"/>
              </a:spcAft>
            </a:pPr>
            <a:endParaRPr lang="en-IN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1200"/>
              </a:spcAft>
            </a:pPr>
            <a:endParaRPr lang="en-IN" sz="2400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8" descr="penny1.pict                                                    00007945&#10;Office Jouley                  AEA55E7A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186355" y="3176954"/>
            <a:ext cx="2630487" cy="2731238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50826"/>
            <a:ext cx="8229600" cy="792163"/>
          </a:xfrm>
          <a:ln w="57150">
            <a:solidFill>
              <a:srgbClr val="92D050"/>
            </a:solidFill>
          </a:ln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9900"/>
                </a:solidFill>
              </a:rPr>
              <a:t>Representing Digital Images</a:t>
            </a:r>
          </a:p>
        </p:txBody>
      </p:sp>
      <p:pic>
        <p:nvPicPr>
          <p:cNvPr id="12" name="Picture 8" descr="penny2.pict                                                    00007945&#10;Office Jouley                  AEA55E7A: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959905" y="3139042"/>
            <a:ext cx="2667000" cy="276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45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385" y="1219200"/>
            <a:ext cx="10773507" cy="5334000"/>
          </a:xfrm>
          <a:ln w="57150">
            <a:solidFill>
              <a:srgbClr val="00B050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Arial Black" pitchFamily="34" charset="0"/>
              </a:rPr>
              <a:t>Digital images are composed of PIXELS (or picture elements)</a:t>
            </a:r>
          </a:p>
          <a:p>
            <a:pPr lvl="1">
              <a:lnSpc>
                <a:spcPct val="90000"/>
              </a:lnSpc>
            </a:pPr>
            <a:endParaRPr kumimoji="1" lang="en-US" b="1" dirty="0">
              <a:solidFill>
                <a:srgbClr val="0000FF"/>
              </a:solidFill>
            </a:endParaRPr>
          </a:p>
          <a:p>
            <a:pPr lvl="1">
              <a:lnSpc>
                <a:spcPct val="90000"/>
              </a:lnSpc>
            </a:pPr>
            <a:r>
              <a:rPr kumimoji="1" lang="en-US" b="1" dirty="0">
                <a:solidFill>
                  <a:srgbClr val="0000FF"/>
                </a:solidFill>
              </a:rPr>
              <a:t>ASPECT RATIO </a:t>
            </a:r>
            <a:r>
              <a:rPr kumimoji="1" lang="en-US" dirty="0"/>
              <a:t>expresses this resolution as the product of the no. of horizontal pixels by the no. of vertical pixels</a:t>
            </a:r>
          </a:p>
          <a:p>
            <a:pPr lvl="1">
              <a:lnSpc>
                <a:spcPct val="90000"/>
              </a:lnSpc>
            </a:pPr>
            <a:r>
              <a:rPr kumimoji="1" lang="en-US" sz="2000" dirty="0"/>
              <a:t>this image is square, 50 X 50</a:t>
            </a:r>
          </a:p>
          <a:p>
            <a:pPr lvl="1">
              <a:lnSpc>
                <a:spcPct val="90000"/>
              </a:lnSpc>
            </a:pPr>
            <a:r>
              <a:rPr kumimoji="1" lang="en-US" sz="2000" dirty="0"/>
              <a:t>sample ratios are 320 X 200 or 1.6:1, 640 X 480, 800 X 600, and 1024 X 768--all of which are 1.33:1</a:t>
            </a:r>
          </a:p>
          <a:p>
            <a:pPr>
              <a:lnSpc>
                <a:spcPct val="90000"/>
              </a:lnSpc>
            </a:pPr>
            <a:endParaRPr kumimoji="1" lang="en-US" sz="2400" b="1" dirty="0"/>
          </a:p>
          <a:p>
            <a:endParaRPr kumimoji="1" lang="en-US" sz="2400" dirty="0"/>
          </a:p>
          <a:p>
            <a:pPr lvl="1">
              <a:buNone/>
            </a:pPr>
            <a:endParaRPr lang="en-US" sz="2000" dirty="0">
              <a:latin typeface="Times"/>
            </a:endParaRPr>
          </a:p>
          <a:p>
            <a:pPr lvl="4"/>
            <a:endParaRPr lang="en-US" dirty="0"/>
          </a:p>
          <a:p>
            <a:pPr algn="just">
              <a:spcAft>
                <a:spcPts val="1200"/>
              </a:spcAft>
            </a:pPr>
            <a:endParaRPr lang="en-IN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1200"/>
              </a:spcAft>
            </a:pPr>
            <a:endParaRPr lang="en-IN" sz="2400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8" descr="penny1.pict                                                    00007945&#10;Office Jouley                  AEA55E7A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928447" y="3376246"/>
            <a:ext cx="2630487" cy="2731238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855785" y="250826"/>
            <a:ext cx="10621107" cy="792163"/>
          </a:xfrm>
          <a:ln w="57150">
            <a:solidFill>
              <a:srgbClr val="92D050"/>
            </a:solidFill>
          </a:ln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9900"/>
                </a:solidFill>
              </a:rPr>
              <a:t>Representing Digital Images</a:t>
            </a:r>
          </a:p>
        </p:txBody>
      </p:sp>
      <p:pic>
        <p:nvPicPr>
          <p:cNvPr id="12" name="Picture 8" descr="penny2.pict                                                    00007945&#10;Office Jouley                  AEA55E7A: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610536" y="3204890"/>
            <a:ext cx="2667000" cy="276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96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3354" y="1219200"/>
            <a:ext cx="10410092" cy="5334000"/>
          </a:xfrm>
          <a:ln w="57150">
            <a:solidFill>
              <a:srgbClr val="00B050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endParaRPr kumimoji="1" lang="en-US" sz="2400" b="1" dirty="0"/>
          </a:p>
          <a:p>
            <a:endParaRPr kumimoji="1" lang="en-US" sz="2400" dirty="0"/>
          </a:p>
          <a:p>
            <a:pPr lvl="1">
              <a:buNone/>
            </a:pPr>
            <a:endParaRPr lang="en-US" sz="2000" dirty="0">
              <a:latin typeface="Times"/>
            </a:endParaRPr>
          </a:p>
          <a:p>
            <a:pPr lvl="4"/>
            <a:endParaRPr lang="en-US" dirty="0"/>
          </a:p>
          <a:p>
            <a:pPr algn="just">
              <a:spcAft>
                <a:spcPts val="1200"/>
              </a:spcAft>
            </a:pPr>
            <a:endParaRPr lang="en-IN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1200"/>
              </a:spcAft>
            </a:pPr>
            <a:endParaRPr lang="en-IN" sz="2400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354" y="250826"/>
            <a:ext cx="10410092" cy="792163"/>
          </a:xfrm>
          <a:ln w="57150">
            <a:solidFill>
              <a:srgbClr val="92D050"/>
            </a:solidFill>
          </a:ln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9900"/>
                </a:solidFill>
              </a:rPr>
              <a:t>Representing Digital Images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90801" y="4191001"/>
            <a:ext cx="3813175" cy="1728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kumimoji="1" lang="en-US" sz="2800" dirty="0"/>
              <a:t>here is a (edited) digitized image with a resolution of 272 X 416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524000" y="1881188"/>
            <a:ext cx="547467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latin typeface="Arial Black" pitchFamily="34" charset="0"/>
              </a:rPr>
              <a:t>Picture resolution determines both the amount of detail as well as its storage requirements</a:t>
            </a:r>
            <a:endParaRPr lang="en-US" dirty="0">
              <a:latin typeface="Times"/>
            </a:endParaRPr>
          </a:p>
        </p:txBody>
      </p:sp>
      <p:pic>
        <p:nvPicPr>
          <p:cNvPr id="9" name="Picture 8" descr="fig11-4a.tif                                                   00006967&#10;Office Jouley                  AEA55E7A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7250113" y="1917700"/>
            <a:ext cx="256381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2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219200"/>
            <a:ext cx="8229600" cy="5334000"/>
          </a:xfrm>
          <a:ln w="57150">
            <a:solidFill>
              <a:srgbClr val="00B050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endParaRPr kumimoji="1" lang="en-US" sz="2400" b="1" dirty="0"/>
          </a:p>
          <a:p>
            <a:endParaRPr kumimoji="1" lang="en-US" sz="2400" dirty="0"/>
          </a:p>
          <a:p>
            <a:pPr lvl="1">
              <a:buNone/>
            </a:pPr>
            <a:endParaRPr lang="en-US" sz="2000" dirty="0">
              <a:latin typeface="Times"/>
            </a:endParaRPr>
          </a:p>
          <a:p>
            <a:pPr lvl="4"/>
            <a:endParaRPr lang="en-US" dirty="0"/>
          </a:p>
          <a:p>
            <a:pPr algn="just">
              <a:spcAft>
                <a:spcPts val="1200"/>
              </a:spcAft>
            </a:pPr>
            <a:endParaRPr lang="en-IN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1200"/>
              </a:spcAft>
            </a:pPr>
            <a:endParaRPr lang="en-IN" sz="2400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50826"/>
            <a:ext cx="8229600" cy="792163"/>
          </a:xfrm>
          <a:ln w="57150">
            <a:solidFill>
              <a:srgbClr val="92D050"/>
            </a:solidFill>
          </a:ln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9900"/>
                </a:solidFill>
              </a:rPr>
              <a:t>Representing Digital Images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706689" y="4291014"/>
            <a:ext cx="3813175" cy="1728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kumimoji="1" lang="en-US" sz="2800"/>
              <a:t>notice more changes when the resolution is reduced (68 X 104)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38401" y="1981201"/>
            <a:ext cx="38258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dirty="0">
                <a:latin typeface="Arial Black" pitchFamily="34" charset="0"/>
              </a:rPr>
              <a:t>Picture resolution determines both the amount of detail as well as its storage requirements</a:t>
            </a:r>
            <a:endParaRPr lang="en-US" dirty="0">
              <a:latin typeface="Times"/>
            </a:endParaRPr>
          </a:p>
        </p:txBody>
      </p:sp>
      <p:pic>
        <p:nvPicPr>
          <p:cNvPr id="6" name="Picture 8" descr="fig11-4c.tif                                                   00006967&#10;Office Jouley                  AEA55E7A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7289800" y="2017713"/>
            <a:ext cx="2565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0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219200"/>
            <a:ext cx="8229600" cy="5334000"/>
          </a:xfrm>
          <a:ln w="57150">
            <a:solidFill>
              <a:srgbClr val="00B050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endParaRPr kumimoji="1" lang="en-US" sz="2400" b="1" dirty="0"/>
          </a:p>
          <a:p>
            <a:endParaRPr kumimoji="1" lang="en-US" sz="2400" dirty="0"/>
          </a:p>
          <a:p>
            <a:pPr lvl="1">
              <a:buNone/>
            </a:pPr>
            <a:endParaRPr lang="en-US" sz="2000" dirty="0">
              <a:latin typeface="Times"/>
            </a:endParaRPr>
          </a:p>
          <a:p>
            <a:pPr lvl="4"/>
            <a:endParaRPr lang="en-US" dirty="0"/>
          </a:p>
          <a:p>
            <a:pPr algn="just">
              <a:spcAft>
                <a:spcPts val="1200"/>
              </a:spcAft>
            </a:pPr>
            <a:endParaRPr lang="en-IN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1200"/>
              </a:spcAft>
            </a:pPr>
            <a:endParaRPr lang="en-IN" sz="2400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50826"/>
            <a:ext cx="8229600" cy="792163"/>
          </a:xfrm>
          <a:ln w="57150">
            <a:solidFill>
              <a:srgbClr val="92D050"/>
            </a:solidFill>
          </a:ln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9900"/>
                </a:solidFill>
              </a:rPr>
              <a:t>Representing Digital Images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706689" y="4291014"/>
            <a:ext cx="3813175" cy="1728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kumimoji="1" lang="en-US" sz="2800"/>
              <a:t>notice the changes when the resolution is reduced (136 X 208)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38401" y="1981201"/>
            <a:ext cx="38258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dirty="0">
                <a:latin typeface="Arial Black" pitchFamily="34" charset="0"/>
              </a:rPr>
              <a:t>Picture resolution determines both the amount of detail as well as its storage requirements</a:t>
            </a:r>
            <a:endParaRPr lang="en-US" dirty="0">
              <a:latin typeface="Times"/>
            </a:endParaRPr>
          </a:p>
        </p:txBody>
      </p:sp>
      <p:pic>
        <p:nvPicPr>
          <p:cNvPr id="6" name="Picture 8" descr="fig11-4b.tif                                                   00006967&#10;Office Jouley                  AEA55E7A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7289800" y="2017713"/>
            <a:ext cx="2565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5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219200"/>
            <a:ext cx="8229600" cy="5334000"/>
          </a:xfrm>
          <a:ln w="57150">
            <a:solidFill>
              <a:srgbClr val="00B050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endParaRPr lang="en-US" b="1" dirty="0">
              <a:solidFill>
                <a:srgbClr val="44405C"/>
              </a:solidFill>
            </a:endParaRPr>
          </a:p>
          <a:p>
            <a:pPr>
              <a:lnSpc>
                <a:spcPct val="90000"/>
              </a:lnSpc>
            </a:pPr>
            <a:endParaRPr lang="en-US" b="1" dirty="0">
              <a:solidFill>
                <a:srgbClr val="44405C"/>
              </a:solidFill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44405C"/>
                </a:solidFill>
              </a:rPr>
              <a:t>“image size” </a:t>
            </a:r>
            <a:r>
              <a:rPr lang="en-US" dirty="0"/>
              <a:t>refers to both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</a:rPr>
              <a:t>Picture resolution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</a:rPr>
              <a:t>Physical dimensions of the image</a:t>
            </a:r>
          </a:p>
          <a:p>
            <a:pPr>
              <a:lnSpc>
                <a:spcPct val="90000"/>
              </a:lnSpc>
            </a:pPr>
            <a:r>
              <a:rPr lang="en-US" dirty="0"/>
              <a:t>the physical dimensions of the image are determined by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number of pixels in the image (resolution) and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characteristics of the output device</a:t>
            </a:r>
          </a:p>
          <a:p>
            <a:pPr>
              <a:lnSpc>
                <a:spcPct val="90000"/>
              </a:lnSpc>
            </a:pPr>
            <a:endParaRPr kumimoji="1" lang="en-US" sz="2400" b="1" dirty="0"/>
          </a:p>
          <a:p>
            <a:endParaRPr kumimoji="1" lang="en-US" sz="2400" dirty="0"/>
          </a:p>
          <a:p>
            <a:pPr lvl="1">
              <a:buNone/>
            </a:pPr>
            <a:endParaRPr lang="en-US" sz="2000" dirty="0">
              <a:latin typeface="Times"/>
            </a:endParaRPr>
          </a:p>
          <a:p>
            <a:pPr lvl="4"/>
            <a:endParaRPr lang="en-US" dirty="0"/>
          </a:p>
          <a:p>
            <a:pPr algn="just">
              <a:spcAft>
                <a:spcPts val="1200"/>
              </a:spcAft>
            </a:pPr>
            <a:endParaRPr lang="en-IN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1200"/>
              </a:spcAft>
            </a:pPr>
            <a:endParaRPr lang="en-IN" sz="2400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50826"/>
            <a:ext cx="8229600" cy="792163"/>
          </a:xfrm>
          <a:ln w="57150">
            <a:solidFill>
              <a:srgbClr val="92D050"/>
            </a:solidFill>
          </a:ln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9900"/>
                </a:solidFill>
              </a:rPr>
              <a:t>Image Size</a:t>
            </a:r>
          </a:p>
        </p:txBody>
      </p:sp>
    </p:spTree>
    <p:extLst>
      <p:ext uri="{BB962C8B-B14F-4D97-AF65-F5344CB8AC3E}">
        <p14:creationId xmlns:p14="http://schemas.microsoft.com/office/powerpoint/2010/main" val="2770630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1692" y="1219200"/>
            <a:ext cx="10879016" cy="5334000"/>
          </a:xfrm>
          <a:ln w="57150">
            <a:solidFill>
              <a:srgbClr val="00B050"/>
            </a:solidFill>
          </a:ln>
        </p:spPr>
        <p:txBody>
          <a:bodyPr/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latin typeface="Arial" charset="0"/>
              </a:rPr>
              <a:t>Here are 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latin typeface="Arial" charset="0"/>
              </a:rPr>
              <a:t>an image with a resolution of 300 X 300 at 72 dpi.</a:t>
            </a:r>
            <a:endParaRPr lang="en-US" sz="2000" dirty="0"/>
          </a:p>
          <a:p>
            <a:pPr lvl="3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dirty="0">
                <a:latin typeface="Arial" charset="0"/>
              </a:rPr>
              <a:t>And 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latin typeface="Arial" charset="0"/>
              </a:rPr>
              <a:t>with a resolution of 300 X 300 at 300 dpi.</a:t>
            </a:r>
            <a:endParaRPr lang="en-IN" sz="2000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351692" y="250826"/>
            <a:ext cx="10879016" cy="792163"/>
          </a:xfrm>
          <a:ln w="57150">
            <a:solidFill>
              <a:srgbClr val="92D050"/>
            </a:solidFill>
          </a:ln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9900"/>
                </a:solidFill>
              </a:rPr>
              <a:t>Image Size</a:t>
            </a:r>
          </a:p>
        </p:txBody>
      </p:sp>
      <p:pic>
        <p:nvPicPr>
          <p:cNvPr id="4" name="Picture 4" descr="path.psd                                                       0007555AMacintosh HD                   B75E31B5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5416" y="2919411"/>
            <a:ext cx="3810000" cy="3810000"/>
          </a:xfrm>
          <a:prstGeom prst="rect">
            <a:avLst/>
          </a:prstGeom>
          <a:noFill/>
        </p:spPr>
      </p:pic>
      <p:pic>
        <p:nvPicPr>
          <p:cNvPr id="5" name="Picture 5" descr="&#10;tiny path.psd                                                  0007555AMacintosh HD                   B75E31B5: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2400" y="4114800"/>
            <a:ext cx="914400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074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599" y="1219200"/>
            <a:ext cx="10527324" cy="5334000"/>
          </a:xfrm>
          <a:ln w="57150"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marL="514350" indent="-514350"/>
            <a:r>
              <a:rPr lang="en-IE" sz="2400" i="1" dirty="0">
                <a:ea typeface="ＭＳ Ｐゴシック" pitchFamily="-110" charset="-128"/>
              </a:rPr>
              <a:t>The spatial resolution</a:t>
            </a:r>
            <a:r>
              <a:rPr lang="en-IE" sz="2400" dirty="0">
                <a:ea typeface="ＭＳ Ｐゴシック" pitchFamily="-110" charset="-128"/>
              </a:rPr>
              <a:t> of an image is determined by how sampling was carried out</a:t>
            </a:r>
          </a:p>
          <a:p>
            <a:pPr marL="514350" indent="-514350"/>
            <a:r>
              <a:rPr lang="en-IE" sz="2400" dirty="0">
                <a:ea typeface="ＭＳ Ｐゴシック" pitchFamily="-110" charset="-128"/>
              </a:rPr>
              <a:t>Spatial resolution simply refers to the smallest discernible detail in an image</a:t>
            </a:r>
          </a:p>
          <a:p>
            <a:pPr marL="971550" lvl="3" indent="-514350"/>
            <a:r>
              <a:rPr lang="en-IE" sz="1800" dirty="0">
                <a:ea typeface="ＭＳ Ｐゴシック" pitchFamily="-110" charset="-128"/>
              </a:rPr>
              <a:t>Vision specialists will often talk about pixel size</a:t>
            </a:r>
          </a:p>
          <a:p>
            <a:pPr marL="971550" lvl="3" indent="-514350"/>
            <a:r>
              <a:rPr lang="en-IE" sz="1800" dirty="0">
                <a:ea typeface="ＭＳ Ｐゴシック" pitchFamily="-110" charset="-128"/>
              </a:rPr>
              <a:t>Graphic designers will talk about </a:t>
            </a:r>
            <a:r>
              <a:rPr lang="en-IE" sz="1800" i="1" dirty="0">
                <a:ea typeface="ＭＳ Ｐゴシック" pitchFamily="-110" charset="-128"/>
              </a:rPr>
              <a:t>dots per inch </a:t>
            </a:r>
            <a:r>
              <a:rPr lang="en-IE" sz="1800" dirty="0">
                <a:ea typeface="ＭＳ Ｐゴシック" pitchFamily="-110" charset="-128"/>
              </a:rPr>
              <a:t>(DPI)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50826"/>
            <a:ext cx="8229600" cy="792163"/>
          </a:xfrm>
          <a:ln w="57150">
            <a:solidFill>
              <a:srgbClr val="92D050"/>
            </a:solidFill>
          </a:ln>
        </p:spPr>
        <p:txBody>
          <a:bodyPr>
            <a:normAutofit/>
          </a:bodyPr>
          <a:lstStyle/>
          <a:p>
            <a:r>
              <a:rPr lang="en-IE" sz="4000" b="1" dirty="0">
                <a:solidFill>
                  <a:srgbClr val="FF9900"/>
                </a:solidFill>
              </a:rPr>
              <a:t>Spatial Resolution</a:t>
            </a:r>
            <a:endParaRPr lang="en-US" sz="4000" b="1" dirty="0">
              <a:solidFill>
                <a:srgbClr val="FF9900"/>
              </a:solidFill>
            </a:endParaRPr>
          </a:p>
        </p:txBody>
      </p:sp>
      <p:pic>
        <p:nvPicPr>
          <p:cNvPr id="6" name="Picture 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3581400"/>
            <a:ext cx="3252150" cy="2609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4654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219200"/>
            <a:ext cx="8229600" cy="5334000"/>
          </a:xfrm>
          <a:ln w="57150"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marL="514350" indent="-514350"/>
            <a:endParaRPr lang="en-IE" dirty="0">
              <a:ea typeface="ＭＳ Ｐゴシック" pitchFamily="-110" charset="-128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50826"/>
            <a:ext cx="8229600" cy="792163"/>
          </a:xfrm>
          <a:ln w="57150">
            <a:solidFill>
              <a:srgbClr val="92D050"/>
            </a:solidFill>
          </a:ln>
        </p:spPr>
        <p:txBody>
          <a:bodyPr>
            <a:normAutofit fontScale="90000"/>
          </a:bodyPr>
          <a:lstStyle/>
          <a:p>
            <a:r>
              <a:rPr lang="en-IE" sz="4000" b="1" dirty="0">
                <a:solidFill>
                  <a:srgbClr val="FF9900"/>
                </a:solidFill>
              </a:rPr>
              <a:t>Spatial Resolution (cont…)</a:t>
            </a:r>
            <a:endParaRPr lang="en-US" sz="4000" b="1" dirty="0">
              <a:solidFill>
                <a:srgbClr val="FF9900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 b="12932"/>
          <a:stretch>
            <a:fillRect/>
          </a:stretch>
        </p:blipFill>
        <p:spPr bwMode="auto">
          <a:xfrm>
            <a:off x="2074864" y="1735139"/>
            <a:ext cx="7983537" cy="378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33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50277" y="250826"/>
            <a:ext cx="10527323" cy="792163"/>
          </a:xfrm>
          <a:ln w="57150">
            <a:solidFill>
              <a:srgbClr val="92D050"/>
            </a:solidFill>
          </a:ln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FF9900"/>
                </a:solidFill>
              </a:rPr>
              <a:t>How Images are Represented</a:t>
            </a:r>
            <a:endParaRPr lang="en-US" sz="4000" b="1" dirty="0">
              <a:solidFill>
                <a:srgbClr val="FF9900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0277" y="1219200"/>
            <a:ext cx="10527323" cy="5334000"/>
          </a:xfrm>
          <a:ln w="57150">
            <a:solidFill>
              <a:srgbClr val="00B050"/>
            </a:solidFill>
          </a:ln>
        </p:spPr>
        <p:txBody>
          <a:bodyPr>
            <a:normAutofit lnSpcReduction="10000"/>
          </a:bodyPr>
          <a:lstStyle/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GB" sz="2800" dirty="0"/>
              <a:t>Bitmap images (Dots used to draw the image)</a:t>
            </a:r>
          </a:p>
          <a:p>
            <a:pPr marL="640080" lvl="1" indent="-246888">
              <a:buFont typeface="Wingdings 2"/>
              <a:buChar char=""/>
              <a:defRPr/>
            </a:pPr>
            <a:r>
              <a:rPr lang="en-GB" sz="2400" dirty="0"/>
              <a:t>Monochrome images</a:t>
            </a:r>
          </a:p>
          <a:p>
            <a:pPr marL="640080" lvl="1" indent="-246888">
              <a:buFont typeface="Wingdings 2"/>
              <a:buChar char=""/>
              <a:defRPr/>
            </a:pPr>
            <a:r>
              <a:rPr lang="en-GB" sz="2400" dirty="0"/>
              <a:t>8 bit grey scale images</a:t>
            </a:r>
          </a:p>
          <a:p>
            <a:pPr marL="640080" lvl="1" indent="-246888">
              <a:buFont typeface="Wingdings 2"/>
              <a:buChar char=""/>
              <a:defRPr/>
            </a:pPr>
            <a:r>
              <a:rPr lang="en-GB" sz="2400" dirty="0"/>
              <a:t>24 bit colour</a:t>
            </a:r>
          </a:p>
          <a:p>
            <a:pPr marL="640080" lvl="1" indent="-246888">
              <a:buFont typeface="Wingdings 2"/>
              <a:buChar char=""/>
              <a:defRPr/>
            </a:pPr>
            <a:r>
              <a:rPr lang="en-GB" sz="2400" dirty="0"/>
              <a:t>Colour lookup tables</a:t>
            </a:r>
          </a:p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GB" sz="2800" dirty="0"/>
              <a:t>Vector Graphics (Line art)</a:t>
            </a:r>
          </a:p>
          <a:p>
            <a:pPr marL="640080" lvl="1" indent="-246888">
              <a:buFont typeface="Wingdings 2"/>
              <a:buChar char=""/>
              <a:defRPr/>
            </a:pPr>
            <a:r>
              <a:rPr lang="en-GB" sz="2400" dirty="0" err="1"/>
              <a:t>Rasterisation</a:t>
            </a:r>
            <a:endParaRPr lang="en-GB" sz="2400" dirty="0"/>
          </a:p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GB" sz="2800" dirty="0"/>
              <a:t>Two key concepts</a:t>
            </a:r>
          </a:p>
          <a:p>
            <a:pPr marL="640080" lvl="1" indent="-246888">
              <a:buFont typeface="Wingdings 2"/>
              <a:buChar char=""/>
              <a:defRPr/>
            </a:pPr>
            <a:r>
              <a:rPr lang="en-GB" sz="2400" dirty="0"/>
              <a:t>Image resolution</a:t>
            </a:r>
          </a:p>
          <a:p>
            <a:pPr marL="640080" lvl="1" indent="-246888">
              <a:buFont typeface="Wingdings 2"/>
              <a:buChar char=""/>
              <a:defRPr/>
            </a:pPr>
            <a:r>
              <a:rPr lang="en-GB" sz="2400" dirty="0"/>
              <a:t>Colour resolution</a:t>
            </a:r>
            <a:endParaRPr lang="en-IN" sz="2400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1200"/>
              </a:spcAft>
            </a:pPr>
            <a:endParaRPr lang="en-IN" sz="2400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2992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219200"/>
            <a:ext cx="8229600" cy="5334000"/>
          </a:xfrm>
          <a:ln w="57150"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marL="514350" indent="-514350">
              <a:buNone/>
            </a:pPr>
            <a:endParaRPr lang="en-IE" dirty="0">
              <a:ea typeface="ＭＳ Ｐゴシック" pitchFamily="-110" charset="-128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50826"/>
            <a:ext cx="8229600" cy="792163"/>
          </a:xfrm>
          <a:ln w="57150">
            <a:solidFill>
              <a:srgbClr val="92D050"/>
            </a:solidFill>
          </a:ln>
        </p:spPr>
        <p:txBody>
          <a:bodyPr>
            <a:normAutofit fontScale="90000"/>
          </a:bodyPr>
          <a:lstStyle/>
          <a:p>
            <a:r>
              <a:rPr lang="en-IE" sz="4000" b="1" dirty="0">
                <a:solidFill>
                  <a:srgbClr val="FF9900"/>
                </a:solidFill>
              </a:rPr>
              <a:t>Spatial Resolution (cont…)</a:t>
            </a:r>
            <a:endParaRPr lang="en-US" sz="4000" b="1" dirty="0">
              <a:solidFill>
                <a:srgbClr val="FF9900"/>
              </a:solidFill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/>
          <a:srcRect r="66553" b="60080"/>
          <a:stretch>
            <a:fillRect/>
          </a:stretch>
        </p:blipFill>
        <p:spPr bwMode="auto">
          <a:xfrm>
            <a:off x="3554413" y="1266826"/>
            <a:ext cx="5346700" cy="524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1034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219200"/>
            <a:ext cx="8229600" cy="5334000"/>
          </a:xfrm>
          <a:ln w="57150"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marL="514350" indent="-514350">
              <a:buNone/>
            </a:pPr>
            <a:endParaRPr lang="en-IE" dirty="0">
              <a:ea typeface="ＭＳ Ｐゴシック" pitchFamily="-110" charset="-128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50826"/>
            <a:ext cx="8229600" cy="792163"/>
          </a:xfrm>
          <a:ln w="57150">
            <a:solidFill>
              <a:srgbClr val="92D050"/>
            </a:solidFill>
          </a:ln>
        </p:spPr>
        <p:txBody>
          <a:bodyPr>
            <a:normAutofit fontScale="90000"/>
          </a:bodyPr>
          <a:lstStyle/>
          <a:p>
            <a:r>
              <a:rPr lang="en-IE" sz="4000" b="1" dirty="0">
                <a:solidFill>
                  <a:srgbClr val="FF9900"/>
                </a:solidFill>
              </a:rPr>
              <a:t>Spatial Resolution (cont…)</a:t>
            </a:r>
            <a:endParaRPr lang="en-US" sz="4000" b="1" dirty="0">
              <a:solidFill>
                <a:srgbClr val="FF9900"/>
              </a:solidFill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/>
          <a:srcRect l="33623" r="33365" b="60080"/>
          <a:stretch>
            <a:fillRect/>
          </a:stretch>
        </p:blipFill>
        <p:spPr bwMode="auto">
          <a:xfrm>
            <a:off x="3619500" y="1271588"/>
            <a:ext cx="5276850" cy="52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651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Spatial Resolution (cont…)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83971" name="Picture 6"/>
          <p:cNvPicPr>
            <a:picLocks noChangeAspect="1" noChangeArrowheads="1"/>
          </p:cNvPicPr>
          <p:nvPr/>
        </p:nvPicPr>
        <p:blipFill>
          <a:blip r:embed="rId3" cstate="print"/>
          <a:srcRect l="66635" r="-177" b="60080"/>
          <a:stretch>
            <a:fillRect/>
          </a:stretch>
        </p:blipFill>
        <p:spPr bwMode="auto">
          <a:xfrm>
            <a:off x="3443289" y="1381126"/>
            <a:ext cx="5362575" cy="524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520825" y="1631951"/>
            <a:ext cx="260350" cy="5229225"/>
            <a:chOff x="-2" y="1034"/>
            <a:chExt cx="164" cy="3294"/>
          </a:xfrm>
        </p:grpSpPr>
        <p:pic>
          <p:nvPicPr>
            <p:cNvPr id="83973" name="Picture 14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3974" name="Rectangle 15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7084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Spatial Resolution (cont…)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86019" name="Picture 6"/>
          <p:cNvPicPr>
            <a:picLocks noChangeAspect="1" noChangeArrowheads="1"/>
          </p:cNvPicPr>
          <p:nvPr/>
        </p:nvPicPr>
        <p:blipFill>
          <a:blip r:embed="rId3" cstate="print"/>
          <a:srcRect l="32" t="40305" r="66490" b="19405"/>
          <a:stretch>
            <a:fillRect/>
          </a:stretch>
        </p:blipFill>
        <p:spPr bwMode="auto">
          <a:xfrm>
            <a:off x="3413125" y="1382714"/>
            <a:ext cx="5353050" cy="529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520825" y="1631951"/>
            <a:ext cx="260350" cy="5229225"/>
            <a:chOff x="-2" y="1034"/>
            <a:chExt cx="164" cy="3294"/>
          </a:xfrm>
        </p:grpSpPr>
        <p:pic>
          <p:nvPicPr>
            <p:cNvPr id="86021" name="Picture 14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6022" name="Rectangle 15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56003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Spatial Resolution (cont…)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88067" name="Picture 6"/>
          <p:cNvPicPr>
            <a:picLocks noChangeAspect="1" noChangeArrowheads="1"/>
          </p:cNvPicPr>
          <p:nvPr/>
        </p:nvPicPr>
        <p:blipFill>
          <a:blip r:embed="rId3" cstate="print"/>
          <a:srcRect l="33405" t="40305" r="33229" b="19405"/>
          <a:stretch>
            <a:fillRect/>
          </a:stretch>
        </p:blipFill>
        <p:spPr bwMode="auto">
          <a:xfrm>
            <a:off x="3436938" y="1411289"/>
            <a:ext cx="5334000" cy="529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520825" y="1631951"/>
            <a:ext cx="260350" cy="5229225"/>
            <a:chOff x="-2" y="1034"/>
            <a:chExt cx="164" cy="3294"/>
          </a:xfrm>
        </p:grpSpPr>
        <p:pic>
          <p:nvPicPr>
            <p:cNvPr id="88069" name="Picture 14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8070" name="Rectangle 15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1139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Spatial Resolution (cont…)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90115" name="Picture 6"/>
          <p:cNvPicPr>
            <a:picLocks noChangeAspect="1" noChangeArrowheads="1"/>
          </p:cNvPicPr>
          <p:nvPr/>
        </p:nvPicPr>
        <p:blipFill>
          <a:blip r:embed="rId3" cstate="print"/>
          <a:srcRect l="66594" t="40305" r="-313" b="19405"/>
          <a:stretch>
            <a:fillRect/>
          </a:stretch>
        </p:blipFill>
        <p:spPr bwMode="auto">
          <a:xfrm>
            <a:off x="3394075" y="1354139"/>
            <a:ext cx="5391150" cy="529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520825" y="1631951"/>
            <a:ext cx="260350" cy="5229225"/>
            <a:chOff x="-2" y="1034"/>
            <a:chExt cx="164" cy="3294"/>
          </a:xfrm>
        </p:grpSpPr>
        <p:pic>
          <p:nvPicPr>
            <p:cNvPr id="90117" name="Picture 14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0118" name="Rectangle 15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85573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Intensity Level Resolution</a:t>
            </a:r>
            <a:endParaRPr lang="en-US">
              <a:ea typeface="ＭＳ Ｐゴシック" pitchFamily="-110" charset="-128"/>
            </a:endParaRPr>
          </a:p>
        </p:txBody>
      </p:sp>
      <p:sp>
        <p:nvSpPr>
          <p:cNvPr id="92163" name="Rectangle 20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/>
            <a:r>
              <a:rPr lang="en-IE" i="1">
                <a:ea typeface="ＭＳ Ｐゴシック" pitchFamily="-110" charset="-128"/>
              </a:rPr>
              <a:t>Intensity level resolution</a:t>
            </a:r>
            <a:r>
              <a:rPr lang="en-IE">
                <a:ea typeface="ＭＳ Ｐゴシック" pitchFamily="-110" charset="-128"/>
              </a:rPr>
              <a:t> refers to the number of intensity levels used to represent the image</a:t>
            </a:r>
          </a:p>
          <a:p>
            <a:pPr lvl="1" eaLnBrk="1" hangingPunct="1"/>
            <a:r>
              <a:rPr lang="en-IE" sz="2400">
                <a:ea typeface="ＭＳ Ｐゴシック" pitchFamily="-110" charset="-128"/>
              </a:rPr>
              <a:t>The more intensity levels used, the finer the level of detail discernable in an image</a:t>
            </a:r>
          </a:p>
          <a:p>
            <a:pPr lvl="1" eaLnBrk="1" hangingPunct="1"/>
            <a:r>
              <a:rPr lang="en-IE" sz="2400">
                <a:ea typeface="ＭＳ Ｐゴシック" pitchFamily="-110" charset="-128"/>
              </a:rPr>
              <a:t>Intensity level resolution is usually given in terms of the number of bits used to store each intensity level</a:t>
            </a:r>
            <a:endParaRPr lang="en-US" sz="2400">
              <a:ea typeface="ＭＳ Ｐゴシック" pitchFamily="-110" charset="-128"/>
            </a:endParaRPr>
          </a:p>
        </p:txBody>
      </p:sp>
      <p:sp>
        <p:nvSpPr>
          <p:cNvPr id="92164" name="Rectangle 22" descr="3"/>
          <p:cNvSpPr>
            <a:spLocks noChangeArrowheads="1"/>
          </p:cNvSpPr>
          <p:nvPr/>
        </p:nvSpPr>
        <p:spPr bwMode="auto">
          <a:xfrm>
            <a:off x="2628900" y="4543425"/>
            <a:ext cx="2325688" cy="579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en-IE" sz="1600" b="1"/>
              <a:t>Number of Bits</a:t>
            </a:r>
            <a:endParaRPr lang="en-US" sz="1600" b="1"/>
          </a:p>
        </p:txBody>
      </p:sp>
      <p:sp>
        <p:nvSpPr>
          <p:cNvPr id="92165" name="Rectangle 23" descr="4"/>
          <p:cNvSpPr>
            <a:spLocks noChangeArrowheads="1"/>
          </p:cNvSpPr>
          <p:nvPr/>
        </p:nvSpPr>
        <p:spPr bwMode="auto">
          <a:xfrm>
            <a:off x="4954589" y="4543425"/>
            <a:ext cx="2325687" cy="579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en-IE" sz="1600" b="1"/>
              <a:t>Number of Intensity Levels</a:t>
            </a:r>
            <a:endParaRPr lang="en-US" sz="1600" b="1"/>
          </a:p>
        </p:txBody>
      </p:sp>
      <p:sp>
        <p:nvSpPr>
          <p:cNvPr id="92166" name="Rectangle 24" descr="5"/>
          <p:cNvSpPr>
            <a:spLocks noChangeArrowheads="1"/>
          </p:cNvSpPr>
          <p:nvPr/>
        </p:nvSpPr>
        <p:spPr bwMode="auto">
          <a:xfrm>
            <a:off x="7280275" y="4543425"/>
            <a:ext cx="2325688" cy="579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en-IE" sz="1600" b="1"/>
              <a:t>Examples</a:t>
            </a:r>
            <a:endParaRPr lang="en-US" sz="1600" b="1"/>
          </a:p>
        </p:txBody>
      </p:sp>
      <p:sp>
        <p:nvSpPr>
          <p:cNvPr id="92167" name="Rectangle 25" descr="6"/>
          <p:cNvSpPr>
            <a:spLocks noChangeArrowheads="1"/>
          </p:cNvSpPr>
          <p:nvPr/>
        </p:nvSpPr>
        <p:spPr bwMode="auto">
          <a:xfrm>
            <a:off x="2628900" y="5122863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1</a:t>
            </a:r>
            <a:endParaRPr lang="en-US" sz="1600"/>
          </a:p>
        </p:txBody>
      </p:sp>
      <p:sp>
        <p:nvSpPr>
          <p:cNvPr id="92168" name="Rectangle 26" descr="7"/>
          <p:cNvSpPr>
            <a:spLocks noChangeArrowheads="1"/>
          </p:cNvSpPr>
          <p:nvPr/>
        </p:nvSpPr>
        <p:spPr bwMode="auto">
          <a:xfrm>
            <a:off x="4954589" y="5122863"/>
            <a:ext cx="2325687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2</a:t>
            </a:r>
            <a:endParaRPr lang="en-US" sz="1600"/>
          </a:p>
        </p:txBody>
      </p:sp>
      <p:sp>
        <p:nvSpPr>
          <p:cNvPr id="92169" name="Rectangle 27" descr="8"/>
          <p:cNvSpPr>
            <a:spLocks noChangeArrowheads="1"/>
          </p:cNvSpPr>
          <p:nvPr/>
        </p:nvSpPr>
        <p:spPr bwMode="auto">
          <a:xfrm>
            <a:off x="7280275" y="5122863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0, 1</a:t>
            </a:r>
            <a:endParaRPr lang="en-US" sz="1600"/>
          </a:p>
        </p:txBody>
      </p:sp>
      <p:sp>
        <p:nvSpPr>
          <p:cNvPr id="92170" name="Rectangle 28" descr="9"/>
          <p:cNvSpPr>
            <a:spLocks noChangeArrowheads="1"/>
          </p:cNvSpPr>
          <p:nvPr/>
        </p:nvSpPr>
        <p:spPr bwMode="auto">
          <a:xfrm>
            <a:off x="2628900" y="5457826"/>
            <a:ext cx="2325688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2</a:t>
            </a:r>
            <a:endParaRPr lang="en-US" sz="1600"/>
          </a:p>
        </p:txBody>
      </p:sp>
      <p:sp>
        <p:nvSpPr>
          <p:cNvPr id="92171" name="Rectangle 29" descr="10"/>
          <p:cNvSpPr>
            <a:spLocks noChangeArrowheads="1"/>
          </p:cNvSpPr>
          <p:nvPr/>
        </p:nvSpPr>
        <p:spPr bwMode="auto">
          <a:xfrm>
            <a:off x="4954589" y="5457826"/>
            <a:ext cx="2325687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4</a:t>
            </a:r>
            <a:endParaRPr lang="en-US" sz="1600"/>
          </a:p>
        </p:txBody>
      </p:sp>
      <p:sp>
        <p:nvSpPr>
          <p:cNvPr id="92172" name="Rectangle 30" descr="11"/>
          <p:cNvSpPr>
            <a:spLocks noChangeArrowheads="1"/>
          </p:cNvSpPr>
          <p:nvPr/>
        </p:nvSpPr>
        <p:spPr bwMode="auto">
          <a:xfrm>
            <a:off x="7280275" y="5457826"/>
            <a:ext cx="2325688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00, 01, 10, 11</a:t>
            </a:r>
            <a:endParaRPr lang="en-US" sz="1600"/>
          </a:p>
        </p:txBody>
      </p:sp>
      <p:sp>
        <p:nvSpPr>
          <p:cNvPr id="92173" name="Rectangle 31" descr="12"/>
          <p:cNvSpPr>
            <a:spLocks noChangeArrowheads="1"/>
          </p:cNvSpPr>
          <p:nvPr/>
        </p:nvSpPr>
        <p:spPr bwMode="auto">
          <a:xfrm>
            <a:off x="2628900" y="5792788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4</a:t>
            </a:r>
            <a:endParaRPr lang="en-US" sz="1600"/>
          </a:p>
        </p:txBody>
      </p:sp>
      <p:sp>
        <p:nvSpPr>
          <p:cNvPr id="92174" name="Rectangle 32" descr="13"/>
          <p:cNvSpPr>
            <a:spLocks noChangeArrowheads="1"/>
          </p:cNvSpPr>
          <p:nvPr/>
        </p:nvSpPr>
        <p:spPr bwMode="auto">
          <a:xfrm>
            <a:off x="4954589" y="5792788"/>
            <a:ext cx="2325687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16</a:t>
            </a:r>
            <a:endParaRPr lang="en-US" sz="1600"/>
          </a:p>
        </p:txBody>
      </p:sp>
      <p:sp>
        <p:nvSpPr>
          <p:cNvPr id="92175" name="Rectangle 33" descr="14"/>
          <p:cNvSpPr>
            <a:spLocks noChangeArrowheads="1"/>
          </p:cNvSpPr>
          <p:nvPr/>
        </p:nvSpPr>
        <p:spPr bwMode="auto">
          <a:xfrm>
            <a:off x="7280275" y="5792788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0000, 0101, 1111</a:t>
            </a:r>
            <a:endParaRPr lang="en-US" sz="1600"/>
          </a:p>
        </p:txBody>
      </p:sp>
      <p:sp>
        <p:nvSpPr>
          <p:cNvPr id="92176" name="Rectangle 54" descr="15"/>
          <p:cNvSpPr>
            <a:spLocks noChangeArrowheads="1"/>
          </p:cNvSpPr>
          <p:nvPr/>
        </p:nvSpPr>
        <p:spPr bwMode="auto">
          <a:xfrm>
            <a:off x="2628900" y="6127751"/>
            <a:ext cx="2325688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8</a:t>
            </a:r>
            <a:endParaRPr lang="en-US" sz="1600"/>
          </a:p>
        </p:txBody>
      </p:sp>
      <p:sp>
        <p:nvSpPr>
          <p:cNvPr id="92177" name="Rectangle 56" descr="16"/>
          <p:cNvSpPr>
            <a:spLocks noChangeArrowheads="1"/>
          </p:cNvSpPr>
          <p:nvPr/>
        </p:nvSpPr>
        <p:spPr bwMode="auto">
          <a:xfrm>
            <a:off x="4954589" y="6127751"/>
            <a:ext cx="2325687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256</a:t>
            </a:r>
            <a:endParaRPr lang="en-US" sz="1600"/>
          </a:p>
        </p:txBody>
      </p:sp>
      <p:sp>
        <p:nvSpPr>
          <p:cNvPr id="92178" name="Rectangle 58" descr="17"/>
          <p:cNvSpPr>
            <a:spLocks noChangeArrowheads="1"/>
          </p:cNvSpPr>
          <p:nvPr/>
        </p:nvSpPr>
        <p:spPr bwMode="auto">
          <a:xfrm>
            <a:off x="7280275" y="6127751"/>
            <a:ext cx="2325688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00110011, 01010101</a:t>
            </a:r>
            <a:endParaRPr lang="en-US" sz="1600"/>
          </a:p>
        </p:txBody>
      </p:sp>
      <p:sp>
        <p:nvSpPr>
          <p:cNvPr id="92179" name="Rectangle 34" descr="18"/>
          <p:cNvSpPr>
            <a:spLocks noChangeArrowheads="1"/>
          </p:cNvSpPr>
          <p:nvPr/>
        </p:nvSpPr>
        <p:spPr bwMode="auto">
          <a:xfrm>
            <a:off x="2628900" y="6462713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16</a:t>
            </a:r>
            <a:endParaRPr lang="en-US" sz="1600"/>
          </a:p>
        </p:txBody>
      </p:sp>
      <p:sp>
        <p:nvSpPr>
          <p:cNvPr id="92180" name="Rectangle 35" descr="19"/>
          <p:cNvSpPr>
            <a:spLocks noChangeArrowheads="1"/>
          </p:cNvSpPr>
          <p:nvPr/>
        </p:nvSpPr>
        <p:spPr bwMode="auto">
          <a:xfrm>
            <a:off x="4954589" y="6462713"/>
            <a:ext cx="2325687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65,536</a:t>
            </a:r>
            <a:endParaRPr lang="en-US" sz="1600"/>
          </a:p>
        </p:txBody>
      </p:sp>
      <p:sp>
        <p:nvSpPr>
          <p:cNvPr id="92181" name="Rectangle 36" descr="20"/>
          <p:cNvSpPr>
            <a:spLocks noChangeArrowheads="1"/>
          </p:cNvSpPr>
          <p:nvPr/>
        </p:nvSpPr>
        <p:spPr bwMode="auto">
          <a:xfrm>
            <a:off x="7280275" y="6462713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1010101010101010</a:t>
            </a:r>
            <a:endParaRPr lang="en-US" sz="1600"/>
          </a:p>
        </p:txBody>
      </p:sp>
      <p:sp>
        <p:nvSpPr>
          <p:cNvPr id="92182" name="Line 37"/>
          <p:cNvSpPr>
            <a:spLocks noChangeShapeType="1"/>
          </p:cNvSpPr>
          <p:nvPr/>
        </p:nvSpPr>
        <p:spPr bwMode="auto">
          <a:xfrm>
            <a:off x="2628901" y="4543425"/>
            <a:ext cx="69770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83" name="Line 39"/>
          <p:cNvSpPr>
            <a:spLocks noChangeShapeType="1"/>
          </p:cNvSpPr>
          <p:nvPr/>
        </p:nvSpPr>
        <p:spPr bwMode="auto">
          <a:xfrm>
            <a:off x="2628901" y="5457825"/>
            <a:ext cx="6977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84" name="Line 40"/>
          <p:cNvSpPr>
            <a:spLocks noChangeShapeType="1"/>
          </p:cNvSpPr>
          <p:nvPr/>
        </p:nvSpPr>
        <p:spPr bwMode="auto">
          <a:xfrm>
            <a:off x="2628901" y="5792788"/>
            <a:ext cx="6977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85" name="Line 41"/>
          <p:cNvSpPr>
            <a:spLocks noChangeShapeType="1"/>
          </p:cNvSpPr>
          <p:nvPr/>
        </p:nvSpPr>
        <p:spPr bwMode="auto">
          <a:xfrm>
            <a:off x="2628901" y="6127750"/>
            <a:ext cx="6977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86" name="Line 42"/>
          <p:cNvSpPr>
            <a:spLocks noChangeShapeType="1"/>
          </p:cNvSpPr>
          <p:nvPr/>
        </p:nvSpPr>
        <p:spPr bwMode="auto">
          <a:xfrm>
            <a:off x="2628901" y="6797675"/>
            <a:ext cx="69770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87" name="Line 43"/>
          <p:cNvSpPr>
            <a:spLocks noChangeShapeType="1"/>
          </p:cNvSpPr>
          <p:nvPr/>
        </p:nvSpPr>
        <p:spPr bwMode="auto">
          <a:xfrm>
            <a:off x="2628900" y="4543425"/>
            <a:ext cx="0" cy="22542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88" name="Line 44"/>
          <p:cNvSpPr>
            <a:spLocks noChangeShapeType="1"/>
          </p:cNvSpPr>
          <p:nvPr/>
        </p:nvSpPr>
        <p:spPr bwMode="auto">
          <a:xfrm>
            <a:off x="4954588" y="4543425"/>
            <a:ext cx="0" cy="2254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89" name="Line 45"/>
          <p:cNvSpPr>
            <a:spLocks noChangeShapeType="1"/>
          </p:cNvSpPr>
          <p:nvPr/>
        </p:nvSpPr>
        <p:spPr bwMode="auto">
          <a:xfrm>
            <a:off x="7280275" y="4543425"/>
            <a:ext cx="0" cy="2254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90" name="Line 46"/>
          <p:cNvSpPr>
            <a:spLocks noChangeShapeType="1"/>
          </p:cNvSpPr>
          <p:nvPr/>
        </p:nvSpPr>
        <p:spPr bwMode="auto">
          <a:xfrm>
            <a:off x="9605963" y="4543425"/>
            <a:ext cx="0" cy="22542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91" name="Line 55"/>
          <p:cNvSpPr>
            <a:spLocks noChangeShapeType="1"/>
          </p:cNvSpPr>
          <p:nvPr/>
        </p:nvSpPr>
        <p:spPr bwMode="auto">
          <a:xfrm>
            <a:off x="2628901" y="6462713"/>
            <a:ext cx="6977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92" name="Line 38"/>
          <p:cNvSpPr>
            <a:spLocks noChangeShapeType="1"/>
          </p:cNvSpPr>
          <p:nvPr/>
        </p:nvSpPr>
        <p:spPr bwMode="auto">
          <a:xfrm>
            <a:off x="2628901" y="5122863"/>
            <a:ext cx="69770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338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Intensity Level Resolution (cont…)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3" cstate="print"/>
          <a:srcRect r="19489" b="50177"/>
          <a:stretch>
            <a:fillRect/>
          </a:stretch>
        </p:blipFill>
        <p:spPr bwMode="auto">
          <a:xfrm>
            <a:off x="2009775" y="1597025"/>
            <a:ext cx="4102100" cy="246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4" cstate="print"/>
          <a:srcRect l="19508" t="49698"/>
          <a:stretch>
            <a:fillRect/>
          </a:stretch>
        </p:blipFill>
        <p:spPr bwMode="auto">
          <a:xfrm>
            <a:off x="6115050" y="4068764"/>
            <a:ext cx="4160838" cy="251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3" name="Text Box 6"/>
          <p:cNvSpPr txBox="1">
            <a:spLocks noChangeArrowheads="1"/>
          </p:cNvSpPr>
          <p:nvPr/>
        </p:nvSpPr>
        <p:spPr bwMode="auto">
          <a:xfrm>
            <a:off x="4235450" y="1344614"/>
            <a:ext cx="1594154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200"/>
              <a:t>128 grey levels (7 bpp)</a:t>
            </a:r>
            <a:endParaRPr lang="en-US" sz="1200"/>
          </a:p>
        </p:txBody>
      </p:sp>
      <p:sp>
        <p:nvSpPr>
          <p:cNvPr id="94214" name="Text Box 7"/>
          <p:cNvSpPr txBox="1">
            <a:spLocks noChangeArrowheads="1"/>
          </p:cNvSpPr>
          <p:nvPr/>
        </p:nvSpPr>
        <p:spPr bwMode="auto">
          <a:xfrm>
            <a:off x="6348413" y="1328739"/>
            <a:ext cx="15172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200"/>
              <a:t>64 grey levels (6 bpp)</a:t>
            </a:r>
            <a:endParaRPr lang="en-US" sz="1200"/>
          </a:p>
        </p:txBody>
      </p:sp>
      <p:sp>
        <p:nvSpPr>
          <p:cNvPr id="94215" name="Text Box 8"/>
          <p:cNvSpPr txBox="1">
            <a:spLocks noChangeArrowheads="1"/>
          </p:cNvSpPr>
          <p:nvPr/>
        </p:nvSpPr>
        <p:spPr bwMode="auto">
          <a:xfrm>
            <a:off x="8393113" y="1328739"/>
            <a:ext cx="15172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200"/>
              <a:t>32 grey levels (5 bpp)</a:t>
            </a:r>
            <a:endParaRPr lang="en-US" sz="1200"/>
          </a:p>
        </p:txBody>
      </p:sp>
      <p:sp>
        <p:nvSpPr>
          <p:cNvPr id="94216" name="Text Box 9"/>
          <p:cNvSpPr txBox="1">
            <a:spLocks noChangeArrowheads="1"/>
          </p:cNvSpPr>
          <p:nvPr/>
        </p:nvSpPr>
        <p:spPr bwMode="auto">
          <a:xfrm>
            <a:off x="2211388" y="6497639"/>
            <a:ext cx="15172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200"/>
              <a:t>16 grey levels (4 bpp)</a:t>
            </a:r>
            <a:endParaRPr lang="en-US" sz="1200"/>
          </a:p>
        </p:txBody>
      </p:sp>
      <p:sp>
        <p:nvSpPr>
          <p:cNvPr id="94217" name="Text Box 10"/>
          <p:cNvSpPr txBox="1">
            <a:spLocks noChangeArrowheads="1"/>
          </p:cNvSpPr>
          <p:nvPr/>
        </p:nvSpPr>
        <p:spPr bwMode="auto">
          <a:xfrm>
            <a:off x="4327525" y="6497639"/>
            <a:ext cx="1440266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200"/>
              <a:t>8 grey levels (3 bpp)</a:t>
            </a:r>
            <a:endParaRPr lang="en-US" sz="1200"/>
          </a:p>
        </p:txBody>
      </p:sp>
      <p:sp>
        <p:nvSpPr>
          <p:cNvPr id="94218" name="Text Box 11"/>
          <p:cNvSpPr txBox="1">
            <a:spLocks noChangeArrowheads="1"/>
          </p:cNvSpPr>
          <p:nvPr/>
        </p:nvSpPr>
        <p:spPr bwMode="auto">
          <a:xfrm>
            <a:off x="6376988" y="6513514"/>
            <a:ext cx="1440266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200"/>
              <a:t>4 grey levels (2 bpp)</a:t>
            </a:r>
            <a:endParaRPr lang="en-US" sz="1200"/>
          </a:p>
        </p:txBody>
      </p:sp>
      <p:sp>
        <p:nvSpPr>
          <p:cNvPr id="94219" name="Text Box 12"/>
          <p:cNvSpPr txBox="1">
            <a:spLocks noChangeArrowheads="1"/>
          </p:cNvSpPr>
          <p:nvPr/>
        </p:nvSpPr>
        <p:spPr bwMode="auto">
          <a:xfrm>
            <a:off x="8362951" y="6513514"/>
            <a:ext cx="1724025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 sz="1200"/>
              <a:t>2 grey levels (1 bpp)</a:t>
            </a:r>
            <a:endParaRPr lang="en-US" sz="1200"/>
          </a:p>
        </p:txBody>
      </p:sp>
      <p:pic>
        <p:nvPicPr>
          <p:cNvPr id="94220" name="Picture 13"/>
          <p:cNvPicPr>
            <a:picLocks noChangeAspect="1" noChangeArrowheads="1"/>
          </p:cNvPicPr>
          <p:nvPr/>
        </p:nvPicPr>
        <p:blipFill>
          <a:blip r:embed="rId3" cstate="print"/>
          <a:srcRect t="49855" r="19489"/>
          <a:stretch>
            <a:fillRect/>
          </a:stretch>
        </p:blipFill>
        <p:spPr bwMode="auto">
          <a:xfrm>
            <a:off x="6130925" y="1585914"/>
            <a:ext cx="4102100" cy="247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21" name="Picture 14"/>
          <p:cNvPicPr>
            <a:picLocks noChangeAspect="1" noChangeArrowheads="1"/>
          </p:cNvPicPr>
          <p:nvPr/>
        </p:nvPicPr>
        <p:blipFill>
          <a:blip r:embed="rId4" cstate="print"/>
          <a:srcRect l="19508" b="50047"/>
          <a:stretch>
            <a:fillRect/>
          </a:stretch>
        </p:blipFill>
        <p:spPr bwMode="auto">
          <a:xfrm>
            <a:off x="1985964" y="4067176"/>
            <a:ext cx="4160837" cy="249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22" name="Text Box 5"/>
          <p:cNvSpPr txBox="1">
            <a:spLocks noChangeArrowheads="1"/>
          </p:cNvSpPr>
          <p:nvPr/>
        </p:nvSpPr>
        <p:spPr bwMode="auto">
          <a:xfrm>
            <a:off x="1885951" y="1344614"/>
            <a:ext cx="2173095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200"/>
              <a:t>256 grey levels (8 bits per pixel)</a:t>
            </a:r>
            <a:endParaRPr lang="en-US" sz="1200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520825" y="1631951"/>
            <a:ext cx="260350" cy="5229225"/>
            <a:chOff x="-2" y="1034"/>
            <a:chExt cx="164" cy="3294"/>
          </a:xfrm>
        </p:grpSpPr>
        <p:pic>
          <p:nvPicPr>
            <p:cNvPr id="94224" name="Picture 16" descr="book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4225" name="Rectangle 1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43325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Intensity Level Resolution (cont…)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 cstate="print"/>
          <a:srcRect r="59520" b="50398"/>
          <a:stretch>
            <a:fillRect/>
          </a:stretch>
        </p:blipFill>
        <p:spPr bwMode="auto">
          <a:xfrm>
            <a:off x="3852864" y="1343025"/>
            <a:ext cx="4459287" cy="530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520825" y="1631951"/>
            <a:ext cx="260350" cy="5229225"/>
            <a:chOff x="-2" y="1034"/>
            <a:chExt cx="164" cy="3294"/>
          </a:xfrm>
        </p:grpSpPr>
        <p:pic>
          <p:nvPicPr>
            <p:cNvPr id="96261" name="Picture 16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6262" name="Rectangle 1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7184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Intensity Level Resolution (cont…)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3" cstate="print"/>
          <a:srcRect l="40562" r="19019" b="50398"/>
          <a:stretch>
            <a:fillRect/>
          </a:stretch>
        </p:blipFill>
        <p:spPr bwMode="auto">
          <a:xfrm>
            <a:off x="3887788" y="1371601"/>
            <a:ext cx="4424362" cy="526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520825" y="1631951"/>
            <a:ext cx="260350" cy="5229225"/>
            <a:chOff x="-2" y="1034"/>
            <a:chExt cx="164" cy="3294"/>
          </a:xfrm>
        </p:grpSpPr>
        <p:pic>
          <p:nvPicPr>
            <p:cNvPr id="98309" name="Picture 16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310" name="Rectangle 1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7291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CF2F9-920C-43AA-B037-C8292833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Fundamental Steps in DIP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E8906B6-A406-497B-844B-26564515FA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30" y="1853754"/>
            <a:ext cx="10185424" cy="5004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AutoShape 6">
            <a:extLst>
              <a:ext uri="{FF2B5EF4-FFF2-40B4-BE49-F238E27FC236}">
                <a16:creationId xmlns:a16="http://schemas.microsoft.com/office/drawing/2014/main" id="{CF90AF3F-F937-4BCB-89D4-CA45D7B7F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54" y="3539636"/>
            <a:ext cx="1471613" cy="652463"/>
          </a:xfrm>
          <a:prstGeom prst="wedgeRoundRectCallout">
            <a:avLst>
              <a:gd name="adj1" fmla="val 72329"/>
              <a:gd name="adj2" fmla="val 22750"/>
              <a:gd name="adj3" fmla="val 16667"/>
            </a:avLst>
          </a:prstGeom>
          <a:solidFill>
            <a:srgbClr val="E1E1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Tahoma" panose="020B0604030504040204" pitchFamily="34" charset="0"/>
              </a:rPr>
              <a:t>Improving the appearance</a:t>
            </a: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946152C0-71A3-4A35-9C51-BBEEFB514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55" y="4643986"/>
            <a:ext cx="1471612" cy="881063"/>
          </a:xfrm>
          <a:prstGeom prst="wedgeRoundRectCallout">
            <a:avLst>
              <a:gd name="adj1" fmla="val 72329"/>
              <a:gd name="adj2" fmla="val 37926"/>
              <a:gd name="adj3" fmla="val 16667"/>
            </a:avLst>
          </a:prstGeom>
          <a:solidFill>
            <a:srgbClr val="E1E1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Tahoma" panose="020B0604030504040204" pitchFamily="34" charset="0"/>
              </a:rPr>
              <a:t>Result is more suitable than the original</a:t>
            </a: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3BB3150F-C648-4005-B75A-60E4E5A16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6667" y="3539636"/>
            <a:ext cx="2147888" cy="801688"/>
          </a:xfrm>
          <a:prstGeom prst="wedgeRoundRectCallout">
            <a:avLst>
              <a:gd name="adj1" fmla="val 69514"/>
              <a:gd name="adj2" fmla="val 34949"/>
              <a:gd name="adj3" fmla="val 16667"/>
            </a:avLst>
          </a:prstGeom>
          <a:solidFill>
            <a:srgbClr val="E1E1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Tahoma" panose="020B0604030504040204" pitchFamily="34" charset="0"/>
              </a:rPr>
              <a:t>Partition an image into its constituent parts or objects</a:t>
            </a: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A77AB2D8-5C95-46BA-8761-B82C260B7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2142" y="4931324"/>
            <a:ext cx="2179637" cy="668338"/>
          </a:xfrm>
          <a:prstGeom prst="wedgeRoundRectCallout">
            <a:avLst>
              <a:gd name="adj1" fmla="val 66532"/>
              <a:gd name="adj2" fmla="val 25532"/>
              <a:gd name="adj3" fmla="val 16667"/>
            </a:avLst>
          </a:prstGeom>
          <a:solidFill>
            <a:srgbClr val="E1E1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Tahoma" panose="020B0604030504040204" pitchFamily="34" charset="0"/>
              </a:rPr>
              <a:t>Represent image for computer processing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28481D79-88CD-4F2A-9CAA-09E8B3EA6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0838" y="1718000"/>
            <a:ext cx="1681162" cy="652463"/>
          </a:xfrm>
          <a:prstGeom prst="wedgeRoundRectCallout">
            <a:avLst>
              <a:gd name="adj1" fmla="val -59630"/>
              <a:gd name="adj2" fmla="val 76764"/>
              <a:gd name="adj3" fmla="val 16667"/>
            </a:avLst>
          </a:prstGeom>
          <a:solidFill>
            <a:srgbClr val="E1E1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Tahoma" panose="020B0604030504040204" pitchFamily="34" charset="0"/>
              </a:rPr>
              <a:t>Extracting image components</a:t>
            </a:r>
          </a:p>
        </p:txBody>
      </p:sp>
    </p:spTree>
    <p:extLst>
      <p:ext uri="{BB962C8B-B14F-4D97-AF65-F5344CB8AC3E}">
        <p14:creationId xmlns:p14="http://schemas.microsoft.com/office/powerpoint/2010/main" val="275522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Intensity Level Resolution (cont…)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100355" name="Picture 13"/>
          <p:cNvPicPr>
            <a:picLocks noChangeAspect="1" noChangeArrowheads="1"/>
          </p:cNvPicPr>
          <p:nvPr/>
        </p:nvPicPr>
        <p:blipFill>
          <a:blip r:embed="rId3" cstate="print"/>
          <a:srcRect t="49855" r="59372"/>
          <a:stretch>
            <a:fillRect/>
          </a:stretch>
        </p:blipFill>
        <p:spPr bwMode="auto">
          <a:xfrm>
            <a:off x="3889375" y="1374775"/>
            <a:ext cx="440055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520825" y="1631951"/>
            <a:ext cx="260350" cy="5229225"/>
            <a:chOff x="-2" y="1034"/>
            <a:chExt cx="164" cy="3294"/>
          </a:xfrm>
        </p:grpSpPr>
        <p:pic>
          <p:nvPicPr>
            <p:cNvPr id="100357" name="Picture 16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0358" name="Rectangle 1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465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Intensity Level Resolution (cont…)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102403" name="Picture 13"/>
          <p:cNvPicPr>
            <a:picLocks noChangeAspect="1" noChangeArrowheads="1"/>
          </p:cNvPicPr>
          <p:nvPr/>
        </p:nvPicPr>
        <p:blipFill>
          <a:blip r:embed="rId3" cstate="print"/>
          <a:srcRect l="40303" t="49855" r="19315"/>
          <a:stretch>
            <a:fillRect/>
          </a:stretch>
        </p:blipFill>
        <p:spPr bwMode="auto">
          <a:xfrm>
            <a:off x="3930650" y="1416050"/>
            <a:ext cx="437515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520825" y="1631951"/>
            <a:ext cx="260350" cy="5229225"/>
            <a:chOff x="-2" y="1034"/>
            <a:chExt cx="164" cy="3294"/>
          </a:xfrm>
        </p:grpSpPr>
        <p:pic>
          <p:nvPicPr>
            <p:cNvPr id="102405" name="Picture 16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406" name="Rectangle 1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091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Intensity Level Resolution (cont…)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104451" name="Picture 14"/>
          <p:cNvPicPr>
            <a:picLocks noChangeAspect="1" noChangeArrowheads="1"/>
          </p:cNvPicPr>
          <p:nvPr/>
        </p:nvPicPr>
        <p:blipFill>
          <a:blip r:embed="rId3" cstate="print"/>
          <a:srcRect l="19508" r="40292" b="50047"/>
          <a:stretch>
            <a:fillRect/>
          </a:stretch>
        </p:blipFill>
        <p:spPr bwMode="auto">
          <a:xfrm>
            <a:off x="3862389" y="1393825"/>
            <a:ext cx="4435475" cy="532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520825" y="1631951"/>
            <a:ext cx="260350" cy="5229225"/>
            <a:chOff x="-2" y="1034"/>
            <a:chExt cx="164" cy="3294"/>
          </a:xfrm>
        </p:grpSpPr>
        <p:pic>
          <p:nvPicPr>
            <p:cNvPr id="104453" name="Picture 16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4454" name="Rectangle 1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31814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Intensity Level Resolution (cont…)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106499" name="Picture 14"/>
          <p:cNvPicPr>
            <a:picLocks noChangeAspect="1" noChangeArrowheads="1"/>
          </p:cNvPicPr>
          <p:nvPr/>
        </p:nvPicPr>
        <p:blipFill>
          <a:blip r:embed="rId3" cstate="print"/>
          <a:srcRect l="59875" r="-41" b="50047"/>
          <a:stretch>
            <a:fillRect/>
          </a:stretch>
        </p:blipFill>
        <p:spPr bwMode="auto">
          <a:xfrm>
            <a:off x="3873500" y="1393825"/>
            <a:ext cx="4432300" cy="532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520825" y="1631951"/>
            <a:ext cx="260350" cy="5229225"/>
            <a:chOff x="-2" y="1034"/>
            <a:chExt cx="164" cy="3294"/>
          </a:xfrm>
        </p:grpSpPr>
        <p:pic>
          <p:nvPicPr>
            <p:cNvPr id="106501" name="Picture 16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6502" name="Rectangle 1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64048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Intensity Level Resolution (cont…)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108547" name="Picture 4"/>
          <p:cNvPicPr>
            <a:picLocks noChangeAspect="1" noChangeArrowheads="1"/>
          </p:cNvPicPr>
          <p:nvPr/>
        </p:nvPicPr>
        <p:blipFill>
          <a:blip r:embed="rId3" cstate="print"/>
          <a:srcRect l="19508" t="49698" r="40163"/>
          <a:stretch>
            <a:fillRect/>
          </a:stretch>
        </p:blipFill>
        <p:spPr bwMode="auto">
          <a:xfrm>
            <a:off x="3859214" y="1344614"/>
            <a:ext cx="4465637" cy="538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520825" y="1631951"/>
            <a:ext cx="260350" cy="5229225"/>
            <a:chOff x="-2" y="1034"/>
            <a:chExt cx="164" cy="3294"/>
          </a:xfrm>
        </p:grpSpPr>
        <p:pic>
          <p:nvPicPr>
            <p:cNvPr id="108549" name="Picture 16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8550" name="Rectangle 1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14973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Intensity Level Resolution (cont…)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110595" name="Picture 4"/>
          <p:cNvPicPr>
            <a:picLocks noChangeAspect="1" noChangeArrowheads="1"/>
          </p:cNvPicPr>
          <p:nvPr/>
        </p:nvPicPr>
        <p:blipFill>
          <a:blip r:embed="rId3" cstate="print"/>
          <a:srcRect l="59837" t="49698" r="-737"/>
          <a:stretch>
            <a:fillRect/>
          </a:stretch>
        </p:blipFill>
        <p:spPr bwMode="auto">
          <a:xfrm>
            <a:off x="3824289" y="1420814"/>
            <a:ext cx="4529137" cy="538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520825" y="1631951"/>
            <a:ext cx="260350" cy="5229225"/>
            <a:chOff x="-2" y="1034"/>
            <a:chExt cx="164" cy="3294"/>
          </a:xfrm>
        </p:grpSpPr>
        <p:pic>
          <p:nvPicPr>
            <p:cNvPr id="110597" name="Picture 16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0598" name="Rectangle 1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56457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ＭＳ Ｐゴシック" pitchFamily="-110" charset="-128"/>
              </a:rPr>
              <a:t>Saturation &amp; Noise</a:t>
            </a:r>
          </a:p>
        </p:txBody>
      </p:sp>
      <p:pic>
        <p:nvPicPr>
          <p:cNvPr id="11264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6963" y="1492250"/>
            <a:ext cx="4914900" cy="518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520825" y="1631951"/>
            <a:ext cx="260350" cy="5229225"/>
            <a:chOff x="-2" y="1034"/>
            <a:chExt cx="164" cy="3294"/>
          </a:xfrm>
        </p:grpSpPr>
        <p:pic>
          <p:nvPicPr>
            <p:cNvPr id="112645" name="Picture 16" descr="boo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646" name="Rectangle 1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34892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Resolution: How Much Is Enough?</a:t>
            </a:r>
            <a:endParaRPr lang="en-US">
              <a:ea typeface="ＭＳ Ｐゴシック" pitchFamily="-110" charset="-128"/>
            </a:endParaRP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333500"/>
            <a:ext cx="8229600" cy="5297488"/>
          </a:xfrm>
        </p:spPr>
        <p:txBody>
          <a:bodyPr/>
          <a:lstStyle/>
          <a:p>
            <a:pPr marL="0" indent="0"/>
            <a:endParaRPr lang="en-IE" dirty="0">
              <a:ea typeface="ＭＳ Ｐゴシック" pitchFamily="-110" charset="-128"/>
            </a:endParaRPr>
          </a:p>
          <a:p>
            <a:pPr marL="0" indent="0"/>
            <a:endParaRPr lang="en-IE" dirty="0">
              <a:ea typeface="ＭＳ Ｐゴシック" pitchFamily="-110" charset="-128"/>
            </a:endParaRPr>
          </a:p>
          <a:p>
            <a:pPr marL="0" indent="0"/>
            <a:r>
              <a:rPr lang="en-IE" sz="2800" dirty="0">
                <a:ea typeface="ＭＳ Ｐゴシック" pitchFamily="-110" charset="-128"/>
              </a:rPr>
              <a:t>The big question with resolution is always </a:t>
            </a:r>
            <a:r>
              <a:rPr lang="en-IE" sz="2800" i="1" dirty="0">
                <a:ea typeface="ＭＳ Ｐゴシック" pitchFamily="-110" charset="-128"/>
              </a:rPr>
              <a:t>how much is enough</a:t>
            </a:r>
            <a:r>
              <a:rPr lang="en-IE" sz="2800" dirty="0">
                <a:ea typeface="ＭＳ Ｐゴシック" pitchFamily="-110" charset="-128"/>
              </a:rPr>
              <a:t>?</a:t>
            </a:r>
          </a:p>
          <a:p>
            <a:pPr lvl="1" eaLnBrk="1" hangingPunct="1"/>
            <a:r>
              <a:rPr lang="en-IE" sz="2400" dirty="0">
                <a:ea typeface="ＭＳ Ｐゴシック" pitchFamily="-110" charset="-128"/>
              </a:rPr>
              <a:t>This all depends on what is in the image and what you would like to do with it</a:t>
            </a:r>
          </a:p>
          <a:p>
            <a:pPr lvl="1" eaLnBrk="1" hangingPunct="1"/>
            <a:r>
              <a:rPr lang="en-IE" sz="2400" dirty="0">
                <a:ea typeface="ＭＳ Ｐゴシック" pitchFamily="-110" charset="-128"/>
              </a:rPr>
              <a:t>Key questions include</a:t>
            </a:r>
          </a:p>
          <a:p>
            <a:pPr lvl="2" eaLnBrk="1" hangingPunct="1"/>
            <a:r>
              <a:rPr lang="en-IE" sz="2000" dirty="0">
                <a:ea typeface="ＭＳ Ｐゴシック" pitchFamily="-110" charset="-128"/>
              </a:rPr>
              <a:t>Does the image look aesthetically pleasing?</a:t>
            </a:r>
          </a:p>
          <a:p>
            <a:pPr lvl="2" eaLnBrk="1" hangingPunct="1"/>
            <a:r>
              <a:rPr lang="en-IE" sz="2000" dirty="0">
                <a:ea typeface="ＭＳ Ｐゴシック" pitchFamily="-110" charset="-128"/>
              </a:rPr>
              <a:t>Can you see what you need to see within the image?</a:t>
            </a:r>
          </a:p>
        </p:txBody>
      </p:sp>
    </p:spTree>
    <p:extLst>
      <p:ext uri="{BB962C8B-B14F-4D97-AF65-F5344CB8AC3E}">
        <p14:creationId xmlns:p14="http://schemas.microsoft.com/office/powerpoint/2010/main" val="20355188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IE" sz="3600">
                <a:ea typeface="ＭＳ Ｐゴシック" pitchFamily="-110" charset="-128"/>
              </a:rPr>
              <a:t>Resolution: How Much Is Enough? (cont…)</a:t>
            </a:r>
            <a:endParaRPr lang="en-US" sz="3600">
              <a:ea typeface="ＭＳ Ｐゴシック" pitchFamily="-110" charset="-128"/>
            </a:endParaRP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4556125"/>
            <a:ext cx="8229600" cy="2063750"/>
          </a:xfrm>
        </p:spPr>
        <p:txBody>
          <a:bodyPr/>
          <a:lstStyle/>
          <a:p>
            <a:pPr marL="0" indent="0"/>
            <a:r>
              <a:rPr lang="en-IE">
                <a:ea typeface="ＭＳ Ｐゴシック" pitchFamily="-110" charset="-128"/>
              </a:rPr>
              <a:t>The picture on the right is fine for counting the number of cars, but not for reading the number plate</a:t>
            </a:r>
            <a:endParaRPr lang="en-US">
              <a:ea typeface="ＭＳ Ｐゴシック" pitchFamily="-110" charset="-128"/>
            </a:endParaRPr>
          </a:p>
        </p:txBody>
      </p:sp>
      <p:pic>
        <p:nvPicPr>
          <p:cNvPr id="1157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0000" y="1814513"/>
            <a:ext cx="3206750" cy="24066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15717" name="Picture 5" descr="ca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34139" y="1811339"/>
            <a:ext cx="3228975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015828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Intensity Level Resolution (cont…)</a:t>
            </a:r>
            <a:endParaRPr lang="en-US">
              <a:ea typeface="ＭＳ Ｐゴシック" pitchFamily="-110" charset="-128"/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520825" y="1631951"/>
            <a:ext cx="260350" cy="5229225"/>
            <a:chOff x="-2" y="1034"/>
            <a:chExt cx="164" cy="3294"/>
          </a:xfrm>
        </p:grpSpPr>
        <p:pic>
          <p:nvPicPr>
            <p:cNvPr id="117768" name="Picture 16" descr="boo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7769" name="Rectangle 1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17764" name="Picture 3"/>
          <p:cNvPicPr>
            <a:picLocks noChangeAspect="1" noChangeArrowheads="1"/>
          </p:cNvPicPr>
          <p:nvPr/>
        </p:nvPicPr>
        <p:blipFill>
          <a:blip r:embed="rId4" cstate="print"/>
          <a:srcRect b="24730"/>
          <a:stretch>
            <a:fillRect/>
          </a:stretch>
        </p:blipFill>
        <p:spPr bwMode="auto">
          <a:xfrm>
            <a:off x="1808163" y="2244725"/>
            <a:ext cx="8831262" cy="295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765" name="Text Box 9"/>
          <p:cNvSpPr txBox="1">
            <a:spLocks noChangeArrowheads="1"/>
          </p:cNvSpPr>
          <p:nvPr/>
        </p:nvSpPr>
        <p:spPr bwMode="auto">
          <a:xfrm>
            <a:off x="2614613" y="5187950"/>
            <a:ext cx="121475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Low Detail</a:t>
            </a:r>
            <a:endParaRPr lang="en-US"/>
          </a:p>
        </p:txBody>
      </p:sp>
      <p:sp>
        <p:nvSpPr>
          <p:cNvPr id="117766" name="Text Box 9"/>
          <p:cNvSpPr txBox="1">
            <a:spLocks noChangeArrowheads="1"/>
          </p:cNvSpPr>
          <p:nvPr/>
        </p:nvSpPr>
        <p:spPr bwMode="auto">
          <a:xfrm>
            <a:off x="5310416" y="5187950"/>
            <a:ext cx="156164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/>
              <a:t>Medium Detail</a:t>
            </a:r>
            <a:endParaRPr lang="en-US"/>
          </a:p>
        </p:txBody>
      </p:sp>
      <p:sp>
        <p:nvSpPr>
          <p:cNvPr id="117767" name="Text Box 9"/>
          <p:cNvSpPr txBox="1">
            <a:spLocks noChangeArrowheads="1"/>
          </p:cNvSpPr>
          <p:nvPr/>
        </p:nvSpPr>
        <p:spPr bwMode="auto">
          <a:xfrm>
            <a:off x="8567126" y="5187950"/>
            <a:ext cx="124264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/>
              <a:t>High Detail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55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F5B8E-3268-413D-9622-6B0575F0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Image Acquisition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BDCF90-5D7D-4DA7-ABD9-7012D30D9E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5046"/>
            <a:ext cx="12274061" cy="5462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CCD1DA-90CD-4371-A556-30BC07F4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619" y="4575175"/>
            <a:ext cx="1862137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AutoShape 5">
            <a:extLst>
              <a:ext uri="{FF2B5EF4-FFF2-40B4-BE49-F238E27FC236}">
                <a16:creationId xmlns:a16="http://schemas.microsoft.com/office/drawing/2014/main" id="{9DE4637B-B381-4163-9991-307AADF13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246" y="5011737"/>
            <a:ext cx="1843088" cy="1409700"/>
          </a:xfrm>
          <a:prstGeom prst="wedgeRoundRectCallout">
            <a:avLst>
              <a:gd name="adj1" fmla="val 46898"/>
              <a:gd name="adj2" fmla="val 21171"/>
              <a:gd name="adj3" fmla="val 16667"/>
            </a:avLst>
          </a:prstGeom>
          <a:solidFill>
            <a:srgbClr val="E1E1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dirty="0">
                <a:solidFill>
                  <a:srgbClr val="FF9933"/>
                </a:solidFill>
                <a:latin typeface="Tahoma" panose="020B0604030504040204" pitchFamily="34" charset="0"/>
              </a:rPr>
              <a:t>Transform illumination energy into digital images </a:t>
            </a:r>
          </a:p>
        </p:txBody>
      </p:sp>
    </p:spTree>
    <p:extLst>
      <p:ext uri="{BB962C8B-B14F-4D97-AF65-F5344CB8AC3E}">
        <p14:creationId xmlns:p14="http://schemas.microsoft.com/office/powerpoint/2010/main" val="105479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Intensity Level Resolution (cont…)</a:t>
            </a:r>
            <a:endParaRPr lang="en-US">
              <a:ea typeface="ＭＳ Ｐゴシック" pitchFamily="-110" charset="-128"/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520825" y="1631951"/>
            <a:ext cx="260350" cy="5229225"/>
            <a:chOff x="-2" y="1034"/>
            <a:chExt cx="164" cy="3294"/>
          </a:xfrm>
        </p:grpSpPr>
        <p:pic>
          <p:nvPicPr>
            <p:cNvPr id="119813" name="Picture 16" descr="boo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9814" name="Rectangle 1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19812" name="Picture 3"/>
          <p:cNvPicPr>
            <a:picLocks noChangeAspect="1" noChangeArrowheads="1"/>
          </p:cNvPicPr>
          <p:nvPr/>
        </p:nvPicPr>
        <p:blipFill>
          <a:blip r:embed="rId4" cstate="print"/>
          <a:srcRect r="66786" b="24730"/>
          <a:stretch>
            <a:fillRect/>
          </a:stretch>
        </p:blipFill>
        <p:spPr bwMode="auto">
          <a:xfrm>
            <a:off x="3332164" y="1250950"/>
            <a:ext cx="5572125" cy="562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74554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Intensity Level Resolution (cont…)</a:t>
            </a:r>
            <a:endParaRPr lang="en-US">
              <a:ea typeface="ＭＳ Ｐゴシック" pitchFamily="-110" charset="-128"/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520825" y="1631951"/>
            <a:ext cx="260350" cy="5229225"/>
            <a:chOff x="-2" y="1034"/>
            <a:chExt cx="164" cy="3294"/>
          </a:xfrm>
        </p:grpSpPr>
        <p:pic>
          <p:nvPicPr>
            <p:cNvPr id="121861" name="Picture 16" descr="boo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1862" name="Rectangle 1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1860" name="Picture 3"/>
          <p:cNvPicPr>
            <a:picLocks noChangeAspect="1" noChangeArrowheads="1"/>
          </p:cNvPicPr>
          <p:nvPr/>
        </p:nvPicPr>
        <p:blipFill>
          <a:blip r:embed="rId4" cstate="print"/>
          <a:srcRect l="33215" r="32887" b="24730"/>
          <a:stretch>
            <a:fillRect/>
          </a:stretch>
        </p:blipFill>
        <p:spPr bwMode="auto">
          <a:xfrm>
            <a:off x="3244851" y="1236664"/>
            <a:ext cx="5688013" cy="562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310245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itchFamily="-110" charset="-128"/>
              </a:rPr>
              <a:t>Intensity Level Resolution (cont…)</a:t>
            </a:r>
            <a:endParaRPr lang="en-US">
              <a:ea typeface="ＭＳ Ｐゴシック" pitchFamily="-110" charset="-128"/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520825" y="1631951"/>
            <a:ext cx="260350" cy="5229225"/>
            <a:chOff x="-2" y="1034"/>
            <a:chExt cx="164" cy="3294"/>
          </a:xfrm>
        </p:grpSpPr>
        <p:pic>
          <p:nvPicPr>
            <p:cNvPr id="123909" name="Picture 16" descr="boo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910" name="Rectangle 1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3908" name="Picture 3"/>
          <p:cNvPicPr>
            <a:picLocks noChangeAspect="1" noChangeArrowheads="1"/>
          </p:cNvPicPr>
          <p:nvPr/>
        </p:nvPicPr>
        <p:blipFill>
          <a:blip r:embed="rId4" cstate="print"/>
          <a:srcRect l="66440" r="-507" b="24730"/>
          <a:stretch>
            <a:fillRect/>
          </a:stretch>
        </p:blipFill>
        <p:spPr bwMode="auto">
          <a:xfrm>
            <a:off x="3244850" y="1236664"/>
            <a:ext cx="5715000" cy="562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66762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074985"/>
            <a:ext cx="8229600" cy="3200400"/>
          </a:xfrm>
          <a:ln w="57150">
            <a:solidFill>
              <a:srgbClr val="92D050"/>
            </a:solidFill>
          </a:ln>
        </p:spPr>
        <p:txBody>
          <a:bodyPr>
            <a:normAutofit/>
          </a:bodyPr>
          <a:lstStyle/>
          <a:p>
            <a:pPr algn="ctr"/>
            <a:br>
              <a:rPr lang="en-US" sz="4000" b="1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sz="4000" b="1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b="1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498430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0458-59F1-462B-AE1B-C769CACA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Image Acquisition Using a Single Sensor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BD6FB6-BC89-4B59-8367-F381428F46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526" y="2149038"/>
            <a:ext cx="7794884" cy="4251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50C4C6-E9A3-44F9-8B22-69F0801B8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2370138"/>
            <a:ext cx="2095500" cy="181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8480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42A5D097-7363-4999-AF5F-F2C14344B2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25625" y="-171450"/>
            <a:ext cx="8540750" cy="11430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altLang="en-US"/>
              <a:t>Image Acquisition Using Sensor Strips</a:t>
            </a:r>
          </a:p>
        </p:txBody>
      </p:sp>
      <p:pic>
        <p:nvPicPr>
          <p:cNvPr id="16389" name="Picture 3">
            <a:extLst>
              <a:ext uri="{FF2B5EF4-FFF2-40B4-BE49-F238E27FC236}">
                <a16:creationId xmlns:a16="http://schemas.microsoft.com/office/drawing/2014/main" id="{BD46E673-F0AC-46E1-A604-815EAD065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911226"/>
            <a:ext cx="7100888" cy="439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90" name="Picture 4">
            <a:extLst>
              <a:ext uri="{FF2B5EF4-FFF2-40B4-BE49-F238E27FC236}">
                <a16:creationId xmlns:a16="http://schemas.microsoft.com/office/drawing/2014/main" id="{333FC8F1-5F43-4439-B90F-3F652C3E9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39" y="5308600"/>
            <a:ext cx="856297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66934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73</TotalTime>
  <Words>1996</Words>
  <Application>Microsoft Office PowerPoint</Application>
  <PresentationFormat>Widescreen</PresentationFormat>
  <Paragraphs>406</Paragraphs>
  <Slides>73</Slides>
  <Notes>40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7" baseType="lpstr">
      <vt:lpstr>Microsoft YaHei</vt:lpstr>
      <vt:lpstr>ＭＳ Ｐゴシック</vt:lpstr>
      <vt:lpstr>新細明體</vt:lpstr>
      <vt:lpstr>Arial</vt:lpstr>
      <vt:lpstr>Arial Black</vt:lpstr>
      <vt:lpstr>Calibri</vt:lpstr>
      <vt:lpstr>Gill Sans MT</vt:lpstr>
      <vt:lpstr>Tahoma</vt:lpstr>
      <vt:lpstr>Times</vt:lpstr>
      <vt:lpstr>Times New Roman</vt:lpstr>
      <vt:lpstr>Wingdings</vt:lpstr>
      <vt:lpstr>Wingdings 2</vt:lpstr>
      <vt:lpstr>Gallery</vt:lpstr>
      <vt:lpstr>Equation</vt:lpstr>
      <vt:lpstr>Digital Image fundamentals</vt:lpstr>
      <vt:lpstr>PowerPoint Presentation</vt:lpstr>
      <vt:lpstr>Sources for Images</vt:lpstr>
      <vt:lpstr>PowerPoint Presentation</vt:lpstr>
      <vt:lpstr>How Images are Represented</vt:lpstr>
      <vt:lpstr>Fundamental Steps in DIP</vt:lpstr>
      <vt:lpstr>Image Acquisition </vt:lpstr>
      <vt:lpstr>Image Acquisition Using a Single Sensor</vt:lpstr>
      <vt:lpstr>Image Acquisition Using Sensor Strips</vt:lpstr>
      <vt:lpstr>Image Acquisition Process</vt:lpstr>
      <vt:lpstr> A Simple Image Formation Model</vt:lpstr>
      <vt:lpstr>Some Typical Ranges of illumination</vt:lpstr>
      <vt:lpstr>Some Typical Ranges of Reflectance</vt:lpstr>
      <vt:lpstr>Image Quantization</vt:lpstr>
      <vt:lpstr>Image Sampling and Quantization</vt:lpstr>
      <vt:lpstr>PowerPoint Presentation</vt:lpstr>
      <vt:lpstr>Image Sampling and Quantization</vt:lpstr>
      <vt:lpstr>Image Quantization</vt:lpstr>
      <vt:lpstr>Image Quantization</vt:lpstr>
      <vt:lpstr>Representing Digital Images</vt:lpstr>
      <vt:lpstr>Representing Digital Images</vt:lpstr>
      <vt:lpstr>Representing Digital Images</vt:lpstr>
      <vt:lpstr>Representing Digital Images</vt:lpstr>
      <vt:lpstr>Representing Digital Images</vt:lpstr>
      <vt:lpstr>Representing Digital Images</vt:lpstr>
      <vt:lpstr>Spatial and Intensity Resolution</vt:lpstr>
      <vt:lpstr>Spatial and Intensity Resolution</vt:lpstr>
      <vt:lpstr>Spatial and Intensity Resolution</vt:lpstr>
      <vt:lpstr>Color Images</vt:lpstr>
      <vt:lpstr>Color Images</vt:lpstr>
      <vt:lpstr>Color Images</vt:lpstr>
      <vt:lpstr>Alternative Color Spaces</vt:lpstr>
      <vt:lpstr>8 bit Colour Images and Look up Tables</vt:lpstr>
      <vt:lpstr>Processing Strategy</vt:lpstr>
      <vt:lpstr>Skin color</vt:lpstr>
      <vt:lpstr>Skin detection</vt:lpstr>
      <vt:lpstr>Image file formats</vt:lpstr>
      <vt:lpstr>Common image file formats</vt:lpstr>
      <vt:lpstr>PBM/PGM/PPM format</vt:lpstr>
      <vt:lpstr>Representing Digital Images</vt:lpstr>
      <vt:lpstr>Representing Digital Images</vt:lpstr>
      <vt:lpstr>Representing Digital Images</vt:lpstr>
      <vt:lpstr>Representing Digital Images</vt:lpstr>
      <vt:lpstr>Representing Digital Images</vt:lpstr>
      <vt:lpstr>Representing Digital Images</vt:lpstr>
      <vt:lpstr>Image Size</vt:lpstr>
      <vt:lpstr>Image Size</vt:lpstr>
      <vt:lpstr>Spatial Resolution</vt:lpstr>
      <vt:lpstr>Spatial Resolution (cont…)</vt:lpstr>
      <vt:lpstr>Spatial Resolution (cont…)</vt:lpstr>
      <vt:lpstr>Spatial Resolution (cont…)</vt:lpstr>
      <vt:lpstr>Spatial Resolution (cont…)</vt:lpstr>
      <vt:lpstr>Spatial Resolution (cont…)</vt:lpstr>
      <vt:lpstr>Spatial Resolution (cont…)</vt:lpstr>
      <vt:lpstr>Spatial Resolution (cont…)</vt:lpstr>
      <vt:lpstr>Intensity Level Resolution</vt:lpstr>
      <vt:lpstr>Intensity Level Resolution (cont…)</vt:lpstr>
      <vt:lpstr>Intensity Level Resolution (cont…)</vt:lpstr>
      <vt:lpstr>Intensity Level Resolution (cont…)</vt:lpstr>
      <vt:lpstr>Intensity Level Resolution (cont…)</vt:lpstr>
      <vt:lpstr>Intensity Level Resolution (cont…)</vt:lpstr>
      <vt:lpstr>Intensity Level Resolution (cont…)</vt:lpstr>
      <vt:lpstr>Intensity Level Resolution (cont…)</vt:lpstr>
      <vt:lpstr>Intensity Level Resolution (cont…)</vt:lpstr>
      <vt:lpstr>Intensity Level Resolution (cont…)</vt:lpstr>
      <vt:lpstr>Saturation &amp; Noise</vt:lpstr>
      <vt:lpstr>Resolution: How Much Is Enough?</vt:lpstr>
      <vt:lpstr>Resolution: How Much Is Enough? (cont…)</vt:lpstr>
      <vt:lpstr>Intensity Level Resolution (cont…)</vt:lpstr>
      <vt:lpstr>Intensity Level Resolution (cont…)</vt:lpstr>
      <vt:lpstr>Intensity Level Resolution (cont…)</vt:lpstr>
      <vt:lpstr>Intensity Level Resolution (cont…)</vt:lpstr>
      <vt:lpstr> 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cvr</dc:creator>
  <cp:lastModifiedBy>cvr</cp:lastModifiedBy>
  <cp:revision>25</cp:revision>
  <dcterms:created xsi:type="dcterms:W3CDTF">2018-06-25T05:08:37Z</dcterms:created>
  <dcterms:modified xsi:type="dcterms:W3CDTF">2018-06-25T06:21:44Z</dcterms:modified>
</cp:coreProperties>
</file>